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1"/>
  </p:notesMasterIdLst>
  <p:handoutMasterIdLst>
    <p:handoutMasterId r:id="rId42"/>
  </p:handoutMasterIdLst>
  <p:sldIdLst>
    <p:sldId id="895" r:id="rId2"/>
    <p:sldId id="1047" r:id="rId3"/>
    <p:sldId id="1050" r:id="rId4"/>
    <p:sldId id="1049" r:id="rId5"/>
    <p:sldId id="1102" r:id="rId6"/>
    <p:sldId id="1103" r:id="rId7"/>
    <p:sldId id="1133" r:id="rId8"/>
    <p:sldId id="1105" r:id="rId9"/>
    <p:sldId id="1106" r:id="rId10"/>
    <p:sldId id="1107" r:id="rId11"/>
    <p:sldId id="1134" r:id="rId12"/>
    <p:sldId id="1109" r:id="rId13"/>
    <p:sldId id="1084" r:id="rId14"/>
    <p:sldId id="1076" r:id="rId15"/>
    <p:sldId id="1056" r:id="rId16"/>
    <p:sldId id="1075" r:id="rId17"/>
    <p:sldId id="1079" r:id="rId18"/>
    <p:sldId id="1110" r:id="rId19"/>
    <p:sldId id="1112" r:id="rId20"/>
    <p:sldId id="1113" r:id="rId21"/>
    <p:sldId id="1130" r:id="rId22"/>
    <p:sldId id="1114" r:id="rId23"/>
    <p:sldId id="1115" r:id="rId24"/>
    <p:sldId id="1116" r:id="rId25"/>
    <p:sldId id="1117" r:id="rId26"/>
    <p:sldId id="1118" r:id="rId27"/>
    <p:sldId id="1119" r:id="rId28"/>
    <p:sldId id="1120" r:id="rId29"/>
    <p:sldId id="1121" r:id="rId30"/>
    <p:sldId id="1122" r:id="rId31"/>
    <p:sldId id="1123" r:id="rId32"/>
    <p:sldId id="1124" r:id="rId33"/>
    <p:sldId id="1125" r:id="rId34"/>
    <p:sldId id="1126" r:id="rId35"/>
    <p:sldId id="1127" r:id="rId36"/>
    <p:sldId id="1128" r:id="rId37"/>
    <p:sldId id="1129" r:id="rId38"/>
    <p:sldId id="1131" r:id="rId39"/>
    <p:sldId id="1132" r:id="rId40"/>
  </p:sldIdLst>
  <p:sldSz cx="12192000" cy="6858000"/>
  <p:notesSz cx="70104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20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31899"/>
    <a:srgbClr val="031896"/>
    <a:srgbClr val="031891"/>
    <a:srgbClr val="524391"/>
    <a:srgbClr val="554597"/>
    <a:srgbClr val="454B9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66" autoAdjust="0"/>
    <p:restoredTop sz="94570" autoAdjust="0"/>
  </p:normalViewPr>
  <p:slideViewPr>
    <p:cSldViewPr>
      <p:cViewPr varScale="1">
        <p:scale>
          <a:sx n="69" d="100"/>
          <a:sy n="69" d="100"/>
        </p:scale>
        <p:origin x="96" y="178"/>
      </p:cViewPr>
      <p:guideLst>
        <p:guide orient="horz" pos="220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40063" cy="466725"/>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defTabSz="918832" eaLnBrk="0" hangingPunct="0">
              <a:defRPr sz="1200" b="0">
                <a:cs typeface="+mn-cs"/>
              </a:defRPr>
            </a:lvl1pPr>
          </a:lstStyle>
          <a:p>
            <a:pPr>
              <a:defRPr/>
            </a:pPr>
            <a:endParaRPr lang="en-US"/>
          </a:p>
        </p:txBody>
      </p:sp>
      <p:sp>
        <p:nvSpPr>
          <p:cNvPr id="22531" name="Rectangle 3"/>
          <p:cNvSpPr>
            <a:spLocks noGrp="1" noChangeArrowheads="1"/>
          </p:cNvSpPr>
          <p:nvPr>
            <p:ph type="dt" sz="quarter" idx="1"/>
          </p:nvPr>
        </p:nvSpPr>
        <p:spPr bwMode="auto">
          <a:xfrm>
            <a:off x="3970338" y="0"/>
            <a:ext cx="3040062" cy="466725"/>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lgn="r" defTabSz="918832" eaLnBrk="0" hangingPunct="0">
              <a:defRPr sz="1200" b="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829675"/>
            <a:ext cx="3040063" cy="466725"/>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defTabSz="918832" eaLnBrk="0" hangingPunct="0">
              <a:defRPr sz="1200" b="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970338" y="8829675"/>
            <a:ext cx="3040062" cy="466725"/>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lgn="r" defTabSz="917575" eaLnBrk="0" hangingPunct="0">
              <a:defRPr sz="1200" b="0"/>
            </a:lvl1pPr>
          </a:lstStyle>
          <a:p>
            <a:pPr>
              <a:defRPr/>
            </a:pPr>
            <a:fld id="{F6CF4F8C-1251-4D32-BE0D-7111EBCCA32C}" type="slidenum">
              <a:rPr lang="en-US" altLang="en-US"/>
              <a:pPr>
                <a:defRPr/>
              </a:pPr>
              <a:t>‹#›</a:t>
            </a:fld>
            <a:endParaRPr lang="en-US" altLang="en-US"/>
          </a:p>
        </p:txBody>
      </p:sp>
    </p:spTree>
    <p:extLst>
      <p:ext uri="{BB962C8B-B14F-4D97-AF65-F5344CB8AC3E}">
        <p14:creationId xmlns:p14="http://schemas.microsoft.com/office/powerpoint/2010/main" val="2341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802" tIns="46399" rIns="92802" bIns="46399" numCol="1" anchor="t" anchorCtr="0" compatLnSpc="1">
            <a:prstTxWarp prst="textNoShape">
              <a:avLst/>
            </a:prstTxWarp>
          </a:bodyPr>
          <a:lstStyle>
            <a:lvl1pPr defTabSz="928538" eaLnBrk="0" hangingPunct="0">
              <a:defRPr sz="1200" b="0">
                <a:cs typeface="+mn-cs"/>
              </a:defRPr>
            </a:lvl1pPr>
          </a:lstStyle>
          <a:p>
            <a:pPr>
              <a:defRPr/>
            </a:pPr>
            <a:endParaRPr lang="en-US"/>
          </a:p>
        </p:txBody>
      </p:sp>
      <p:sp>
        <p:nvSpPr>
          <p:cNvPr id="139267"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2802" tIns="46399" rIns="92802" bIns="46399" numCol="1" anchor="t" anchorCtr="0" compatLnSpc="1">
            <a:prstTxWarp prst="textNoShape">
              <a:avLst/>
            </a:prstTxWarp>
          </a:bodyPr>
          <a:lstStyle>
            <a:lvl1pPr algn="r" defTabSz="928538" eaLnBrk="0" hangingPunct="0">
              <a:defRPr sz="1200" b="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427038" y="692150"/>
            <a:ext cx="6159500" cy="3465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9" name="Rectangle 5"/>
          <p:cNvSpPr>
            <a:spLocks noGrp="1" noChangeArrowheads="1"/>
          </p:cNvSpPr>
          <p:nvPr>
            <p:ph type="body" sz="quarter" idx="3"/>
          </p:nvPr>
        </p:nvSpPr>
        <p:spPr bwMode="auto">
          <a:xfrm>
            <a:off x="936625" y="4389438"/>
            <a:ext cx="5137150" cy="4237037"/>
          </a:xfrm>
          <a:prstGeom prst="rect">
            <a:avLst/>
          </a:prstGeom>
          <a:noFill/>
          <a:ln w="9525">
            <a:noFill/>
            <a:miter lim="800000"/>
            <a:headEnd/>
            <a:tailEnd/>
          </a:ln>
          <a:effectLst/>
        </p:spPr>
        <p:txBody>
          <a:bodyPr vert="horz" wrap="square" lIns="92802" tIns="46399" rIns="92802" bIns="4639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9270" name="Rectangle 6"/>
          <p:cNvSpPr>
            <a:spLocks noGrp="1" noChangeArrowheads="1"/>
          </p:cNvSpPr>
          <p:nvPr>
            <p:ph type="ftr" sz="quarter" idx="4"/>
          </p:nvPr>
        </p:nvSpPr>
        <p:spPr bwMode="auto">
          <a:xfrm>
            <a:off x="0" y="8855075"/>
            <a:ext cx="3036888" cy="461963"/>
          </a:xfrm>
          <a:prstGeom prst="rect">
            <a:avLst/>
          </a:prstGeom>
          <a:noFill/>
          <a:ln w="9525">
            <a:noFill/>
            <a:miter lim="800000"/>
            <a:headEnd/>
            <a:tailEnd/>
          </a:ln>
          <a:effectLst/>
        </p:spPr>
        <p:txBody>
          <a:bodyPr vert="horz" wrap="square" lIns="92802" tIns="46399" rIns="92802" bIns="46399" numCol="1" anchor="b" anchorCtr="0" compatLnSpc="1">
            <a:prstTxWarp prst="textNoShape">
              <a:avLst/>
            </a:prstTxWarp>
          </a:bodyPr>
          <a:lstStyle>
            <a:lvl1pPr defTabSz="928538" eaLnBrk="0" hangingPunct="0">
              <a:defRPr sz="1200" b="0">
                <a:cs typeface="+mn-cs"/>
              </a:defRPr>
            </a:lvl1pPr>
          </a:lstStyle>
          <a:p>
            <a:pPr>
              <a:defRPr/>
            </a:pPr>
            <a:endParaRPr lang="en-US"/>
          </a:p>
        </p:txBody>
      </p:sp>
      <p:sp>
        <p:nvSpPr>
          <p:cNvPr id="139271" name="Rectangle 7"/>
          <p:cNvSpPr>
            <a:spLocks noGrp="1" noChangeArrowheads="1"/>
          </p:cNvSpPr>
          <p:nvPr>
            <p:ph type="sldNum" sz="quarter" idx="5"/>
          </p:nvPr>
        </p:nvSpPr>
        <p:spPr bwMode="auto">
          <a:xfrm>
            <a:off x="3973513" y="8855075"/>
            <a:ext cx="3036887" cy="461963"/>
          </a:xfrm>
          <a:prstGeom prst="rect">
            <a:avLst/>
          </a:prstGeom>
          <a:noFill/>
          <a:ln w="9525">
            <a:noFill/>
            <a:miter lim="800000"/>
            <a:headEnd/>
            <a:tailEnd/>
          </a:ln>
          <a:effectLst/>
        </p:spPr>
        <p:txBody>
          <a:bodyPr vert="horz" wrap="square" lIns="92802" tIns="46399" rIns="92802" bIns="46399" numCol="1" anchor="b" anchorCtr="0" compatLnSpc="1">
            <a:prstTxWarp prst="textNoShape">
              <a:avLst/>
            </a:prstTxWarp>
          </a:bodyPr>
          <a:lstStyle>
            <a:lvl1pPr algn="r" defTabSz="927100" eaLnBrk="0" hangingPunct="0">
              <a:defRPr sz="1200" b="0"/>
            </a:lvl1pPr>
          </a:lstStyle>
          <a:p>
            <a:pPr>
              <a:defRPr/>
            </a:pPr>
            <a:fld id="{39F11CC9-5AC2-4928-8609-386F8CEE3BF3}" type="slidenum">
              <a:rPr lang="en-US" altLang="en-US"/>
              <a:pPr>
                <a:defRPr/>
              </a:pPr>
              <a:t>‹#›</a:t>
            </a:fld>
            <a:endParaRPr lang="en-US" altLang="en-US"/>
          </a:p>
        </p:txBody>
      </p:sp>
    </p:spTree>
    <p:extLst>
      <p:ext uri="{BB962C8B-B14F-4D97-AF65-F5344CB8AC3E}">
        <p14:creationId xmlns:p14="http://schemas.microsoft.com/office/powerpoint/2010/main" val="3888026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FB5B69-165C-4C04-BA89-40410701DB9A}" type="slidenum">
              <a:rPr lang="en-US" altLang="en-US" smtClean="0"/>
              <a:pPr>
                <a:spcBef>
                  <a:spcPct val="0"/>
                </a:spcBef>
              </a:pPr>
              <a:t>16</a:t>
            </a:fld>
            <a:endParaRPr lang="en-US" altLang="en-US" smtClean="0"/>
          </a:p>
        </p:txBody>
      </p:sp>
      <p:sp>
        <p:nvSpPr>
          <p:cNvPr id="20483" name="Rectangle 2"/>
          <p:cNvSpPr>
            <a:spLocks noGrp="1" noRot="1" noChangeAspect="1" noChangeArrowheads="1" noTextEdit="1"/>
          </p:cNvSpPr>
          <p:nvPr>
            <p:ph type="sldImg"/>
          </p:nvPr>
        </p:nvSpPr>
        <p:spPr>
          <a:xfrm>
            <a:off x="407988" y="696913"/>
            <a:ext cx="6196012" cy="3486150"/>
          </a:xfrm>
          <a:ln/>
        </p:spPr>
      </p:sp>
      <p:sp>
        <p:nvSpPr>
          <p:cNvPr id="20484"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2059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707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155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1143000"/>
            <a:ext cx="24638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143000"/>
            <a:ext cx="7188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461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11430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33600" y="2362200"/>
            <a:ext cx="4470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7200" y="2362200"/>
            <a:ext cx="4470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285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11430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33600" y="2362200"/>
            <a:ext cx="4470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07200" y="2362200"/>
            <a:ext cx="44704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07200" y="4343400"/>
            <a:ext cx="44704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076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997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643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2362200"/>
            <a:ext cx="4470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7200" y="2362200"/>
            <a:ext cx="4470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652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661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374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473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130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160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2400" y="11430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133600" y="23622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5"/>
          <p:cNvSpPr txBox="1">
            <a:spLocks noChangeArrowheads="1"/>
          </p:cNvSpPr>
          <p:nvPr/>
        </p:nvSpPr>
        <p:spPr bwMode="auto">
          <a:xfrm>
            <a:off x="11074400" y="6461125"/>
            <a:ext cx="111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a:spcBef>
                <a:spcPct val="50000"/>
              </a:spcBef>
              <a:defRPr/>
            </a:pPr>
            <a:r>
              <a:rPr lang="en-US" sz="2000" b="0" smtClean="0"/>
              <a:t>     </a:t>
            </a:r>
            <a:endParaRPr lang="en-US" sz="1600" b="0" smtClean="0"/>
          </a:p>
        </p:txBody>
      </p:sp>
      <p:sp>
        <p:nvSpPr>
          <p:cNvPr id="1029" name="TextBox 6"/>
          <p:cNvSpPr txBox="1">
            <a:spLocks noChangeArrowheads="1"/>
          </p:cNvSpPr>
          <p:nvPr/>
        </p:nvSpPr>
        <p:spPr bwMode="auto">
          <a:xfrm>
            <a:off x="0" y="0"/>
            <a:ext cx="12192000" cy="276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algn="just">
              <a:defRPr/>
            </a:pPr>
            <a:r>
              <a:rPr lang="en-US" sz="1200" dirty="0" smtClean="0">
                <a:solidFill>
                  <a:schemeClr val="bg1"/>
                </a:solidFill>
                <a:latin typeface="Calibri" pitchFamily="34" charset="0"/>
                <a:cs typeface="Calibri" pitchFamily="34" charset="0"/>
              </a:rPr>
              <a:t>Rensselaer Polytechnic Institute                                                                                                                                                                                                          Electrical, Computer, and Systems Engineering</a:t>
            </a:r>
          </a:p>
        </p:txBody>
      </p:sp>
      <p:sp>
        <p:nvSpPr>
          <p:cNvPr id="1030" name="TextBox 7"/>
          <p:cNvSpPr txBox="1">
            <a:spLocks noChangeArrowheads="1"/>
          </p:cNvSpPr>
          <p:nvPr/>
        </p:nvSpPr>
        <p:spPr bwMode="auto">
          <a:xfrm>
            <a:off x="0" y="6581775"/>
            <a:ext cx="12192000" cy="276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just">
              <a:defRPr/>
            </a:pPr>
            <a:r>
              <a:rPr lang="en-US" altLang="en-US" sz="1200" dirty="0" smtClean="0">
                <a:solidFill>
                  <a:schemeClr val="bg1"/>
                </a:solidFill>
                <a:latin typeface="Calibri" panose="020F0502020204030204" pitchFamily="34" charset="0"/>
              </a:rPr>
              <a:t>                                                                               Chapter 10 PMU, Power System Dynamics and Stability, 2</a:t>
            </a:r>
            <a:r>
              <a:rPr lang="en-US" altLang="en-US" sz="1200" baseline="30000" dirty="0" smtClean="0">
                <a:solidFill>
                  <a:schemeClr val="bg1"/>
                </a:solidFill>
                <a:latin typeface="Calibri" panose="020F0502020204030204" pitchFamily="34" charset="0"/>
              </a:rPr>
              <a:t>nd</a:t>
            </a:r>
            <a:r>
              <a:rPr lang="en-US" altLang="en-US" sz="1200" dirty="0" smtClean="0">
                <a:solidFill>
                  <a:schemeClr val="bg1"/>
                </a:solidFill>
                <a:latin typeface="Calibri" panose="020F0502020204030204" pitchFamily="34" charset="0"/>
              </a:rPr>
              <a:t> edition, P. W. Sauer, M. A. </a:t>
            </a:r>
            <a:r>
              <a:rPr lang="en-US" altLang="en-US" sz="1200" dirty="0" err="1" smtClean="0">
                <a:solidFill>
                  <a:schemeClr val="bg1"/>
                </a:solidFill>
                <a:latin typeface="Calibri" panose="020F0502020204030204" pitchFamily="34" charset="0"/>
              </a:rPr>
              <a:t>Pai</a:t>
            </a:r>
            <a:r>
              <a:rPr lang="en-US" altLang="en-US" sz="1200" dirty="0" smtClean="0">
                <a:solidFill>
                  <a:schemeClr val="bg1"/>
                </a:solidFill>
                <a:latin typeface="Calibri" panose="020F0502020204030204" pitchFamily="34" charset="0"/>
              </a:rPr>
              <a:t>, J. H. Chow                                                                             </a:t>
            </a:r>
            <a:fld id="{B51E43B5-6A27-4669-987A-AF5FD0AB558C}" type="slidenum">
              <a:rPr lang="en-US" altLang="en-US" sz="1200" b="0" smtClean="0">
                <a:solidFill>
                  <a:schemeClr val="bg1"/>
                </a:solidFill>
              </a:rPr>
              <a:pPr algn="just">
                <a:defRPr/>
              </a:pPr>
              <a:t>‹#›</a:t>
            </a:fld>
            <a:endParaRPr lang="en-US" altLang="en-US" sz="1200" dirty="0" smtClean="0">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rtl="0" eaLnBrk="0" fontAlgn="base" hangingPunct="0">
        <a:spcBef>
          <a:spcPct val="0"/>
        </a:spcBef>
        <a:spcAft>
          <a:spcPct val="0"/>
        </a:spcAft>
        <a:defRPr sz="3600">
          <a:solidFill>
            <a:srgbClr val="031891"/>
          </a:solidFill>
          <a:latin typeface="+mj-lt"/>
          <a:ea typeface="+mj-ea"/>
          <a:cs typeface="+mj-cs"/>
        </a:defRPr>
      </a:lvl1pPr>
      <a:lvl2pPr algn="l" rtl="0" eaLnBrk="0" fontAlgn="base" hangingPunct="0">
        <a:spcBef>
          <a:spcPct val="0"/>
        </a:spcBef>
        <a:spcAft>
          <a:spcPct val="0"/>
        </a:spcAft>
        <a:defRPr sz="3600">
          <a:solidFill>
            <a:srgbClr val="031891"/>
          </a:solidFill>
          <a:latin typeface="Arial" charset="0"/>
        </a:defRPr>
      </a:lvl2pPr>
      <a:lvl3pPr algn="l" rtl="0" eaLnBrk="0" fontAlgn="base" hangingPunct="0">
        <a:spcBef>
          <a:spcPct val="0"/>
        </a:spcBef>
        <a:spcAft>
          <a:spcPct val="0"/>
        </a:spcAft>
        <a:defRPr sz="3600">
          <a:solidFill>
            <a:srgbClr val="031891"/>
          </a:solidFill>
          <a:latin typeface="Arial" charset="0"/>
        </a:defRPr>
      </a:lvl3pPr>
      <a:lvl4pPr algn="l" rtl="0" eaLnBrk="0" fontAlgn="base" hangingPunct="0">
        <a:spcBef>
          <a:spcPct val="0"/>
        </a:spcBef>
        <a:spcAft>
          <a:spcPct val="0"/>
        </a:spcAft>
        <a:defRPr sz="3600">
          <a:solidFill>
            <a:srgbClr val="031891"/>
          </a:solidFill>
          <a:latin typeface="Arial" charset="0"/>
        </a:defRPr>
      </a:lvl4pPr>
      <a:lvl5pPr algn="l" rtl="0" eaLnBrk="0" fontAlgn="base" hangingPunct="0">
        <a:spcBef>
          <a:spcPct val="0"/>
        </a:spcBef>
        <a:spcAft>
          <a:spcPct val="0"/>
        </a:spcAft>
        <a:defRPr sz="3600">
          <a:solidFill>
            <a:srgbClr val="031891"/>
          </a:solidFill>
          <a:latin typeface="Arial" charset="0"/>
        </a:defRPr>
      </a:lvl5pPr>
      <a:lvl6pPr marL="457200" algn="l" rtl="0" fontAlgn="base">
        <a:spcBef>
          <a:spcPct val="0"/>
        </a:spcBef>
        <a:spcAft>
          <a:spcPct val="0"/>
        </a:spcAft>
        <a:defRPr sz="3600">
          <a:solidFill>
            <a:srgbClr val="031891"/>
          </a:solidFill>
          <a:latin typeface="Arial" charset="0"/>
        </a:defRPr>
      </a:lvl6pPr>
      <a:lvl7pPr marL="914400" algn="l" rtl="0" fontAlgn="base">
        <a:spcBef>
          <a:spcPct val="0"/>
        </a:spcBef>
        <a:spcAft>
          <a:spcPct val="0"/>
        </a:spcAft>
        <a:defRPr sz="3600">
          <a:solidFill>
            <a:srgbClr val="031891"/>
          </a:solidFill>
          <a:latin typeface="Arial" charset="0"/>
        </a:defRPr>
      </a:lvl7pPr>
      <a:lvl8pPr marL="1371600" algn="l" rtl="0" fontAlgn="base">
        <a:spcBef>
          <a:spcPct val="0"/>
        </a:spcBef>
        <a:spcAft>
          <a:spcPct val="0"/>
        </a:spcAft>
        <a:defRPr sz="3600">
          <a:solidFill>
            <a:srgbClr val="031891"/>
          </a:solidFill>
          <a:latin typeface="Arial" charset="0"/>
        </a:defRPr>
      </a:lvl8pPr>
      <a:lvl9pPr marL="1828800" algn="l" rtl="0" fontAlgn="base">
        <a:spcBef>
          <a:spcPct val="0"/>
        </a:spcBef>
        <a:spcAft>
          <a:spcPct val="0"/>
        </a:spcAft>
        <a:defRPr sz="3600">
          <a:solidFill>
            <a:srgbClr val="0318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1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image" Target="../media/image48.emf"/></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emf"/></Relationships>
</file>

<file path=ppt/slides/_rels/slide2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image" Target="../media/image62.png"/><Relationship Id="rId4" Type="http://schemas.openxmlformats.org/officeDocument/2006/relationships/image" Target="../media/image61.emf"/></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emf"/><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emf"/><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emf"/></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2.xml"/><Relationship Id="rId4" Type="http://schemas.openxmlformats.org/officeDocument/2006/relationships/image" Target="../media/image96.emf"/></Relationships>
</file>

<file path=ppt/slides/_rels/slide35.xml.rels><?xml version="1.0" encoding="UTF-8" standalone="yes"?>
<Relationships xmlns="http://schemas.openxmlformats.org/package/2006/relationships"><Relationship Id="rId3" Type="http://schemas.openxmlformats.org/officeDocument/2006/relationships/image" Target="../media/image98.emf"/><Relationship Id="rId7" Type="http://schemas.openxmlformats.org/officeDocument/2006/relationships/image" Target="../media/image102.emf"/><Relationship Id="rId2" Type="http://schemas.openxmlformats.org/officeDocument/2006/relationships/image" Target="../media/image97.emf"/><Relationship Id="rId1" Type="http://schemas.openxmlformats.org/officeDocument/2006/relationships/slideLayout" Target="../slideLayouts/slideLayout2.xml"/><Relationship Id="rId6" Type="http://schemas.openxmlformats.org/officeDocument/2006/relationships/image" Target="../media/image101.emf"/><Relationship Id="rId5" Type="http://schemas.openxmlformats.org/officeDocument/2006/relationships/image" Target="../media/image100.emf"/><Relationship Id="rId4" Type="http://schemas.openxmlformats.org/officeDocument/2006/relationships/image" Target="../media/image99.emf"/></Relationships>
</file>

<file path=ppt/slides/_rels/slide36.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2.xml"/><Relationship Id="rId4" Type="http://schemas.openxmlformats.org/officeDocument/2006/relationships/image" Target="../media/image105.emf"/></Relationships>
</file>

<file path=ppt/slides/_rels/slide37.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emf"/><Relationship Id="rId4" Type="http://schemas.openxmlformats.org/officeDocument/2006/relationships/image" Target="../media/image109.emf"/></Relationships>
</file>

<file path=ppt/slides/_rels/slide3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76400" y="1600200"/>
            <a:ext cx="8915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latin typeface="Calibri" panose="020F0502020204030204" pitchFamily="34" charset="0"/>
              </a:rPr>
              <a:t>Power System Dynamics and Stability </a:t>
            </a:r>
          </a:p>
          <a:p>
            <a:pPr algn="ctr">
              <a:spcBef>
                <a:spcPct val="0"/>
              </a:spcBef>
              <a:buFontTx/>
              <a:buNone/>
            </a:pPr>
            <a:r>
              <a:rPr lang="en-US" altLang="en-US">
                <a:latin typeface="Calibri" panose="020F0502020204030204" pitchFamily="34" charset="0"/>
              </a:rPr>
              <a:t>Chapter 10</a:t>
            </a:r>
          </a:p>
          <a:p>
            <a:pPr algn="ctr">
              <a:spcBef>
                <a:spcPct val="0"/>
              </a:spcBef>
              <a:buFontTx/>
              <a:buNone/>
            </a:pPr>
            <a:endParaRPr lang="en-US" altLang="en-US">
              <a:latin typeface="Calibri" panose="020F0502020204030204" pitchFamily="34" charset="0"/>
            </a:endParaRPr>
          </a:p>
          <a:p>
            <a:pPr algn="ctr">
              <a:spcBef>
                <a:spcPct val="0"/>
              </a:spcBef>
              <a:buFontTx/>
              <a:buNone/>
            </a:pPr>
            <a:r>
              <a:rPr lang="en-US" altLang="en-US">
                <a:latin typeface="Calibri" panose="020F0502020204030204" pitchFamily="34" charset="0"/>
              </a:rPr>
              <a:t>Synchronized Phasor Measurement</a:t>
            </a:r>
          </a:p>
        </p:txBody>
      </p:sp>
      <p:sp>
        <p:nvSpPr>
          <p:cNvPr id="4099" name="Rectangle 3"/>
          <p:cNvSpPr>
            <a:spLocks noChangeArrowheads="1"/>
          </p:cNvSpPr>
          <p:nvPr/>
        </p:nvSpPr>
        <p:spPr bwMode="auto">
          <a:xfrm>
            <a:off x="1981200" y="4572000"/>
            <a:ext cx="830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buFontTx/>
              <a:buNone/>
            </a:pPr>
            <a:endParaRPr lang="en-US" altLang="en-US" sz="2400">
              <a:latin typeface="Times New Roman" panose="02020603050405020304" pitchFamily="18" charset="0"/>
            </a:endParaRPr>
          </a:p>
          <a:p>
            <a:pPr algn="ctr">
              <a:lnSpc>
                <a:spcPct val="70000"/>
              </a:lnSpc>
              <a:buFontTx/>
              <a:buNone/>
            </a:pPr>
            <a:endParaRPr lang="en-US" altLang="en-US" sz="2000" b="0">
              <a:latin typeface="Calibri" panose="020F0502020204030204" pitchFamily="34" charset="0"/>
            </a:endParaRPr>
          </a:p>
          <a:p>
            <a:pPr algn="ctr">
              <a:lnSpc>
                <a:spcPct val="70000"/>
              </a:lnSpc>
              <a:buFontTx/>
              <a:buNone/>
            </a:pPr>
            <a:r>
              <a:rPr lang="en-US" altLang="en-US" sz="2000" b="0">
                <a:latin typeface="Calibri" panose="020F0502020204030204" pitchFamily="34" charset="0"/>
              </a:rPr>
              <a:t>© 2017 Peter W. Sauer, M. A. Pai, and Joe H. Chow, All Rights Reserved</a:t>
            </a:r>
          </a:p>
          <a:p>
            <a:pPr algn="ctr">
              <a:lnSpc>
                <a:spcPct val="70000"/>
              </a:lnSpc>
              <a:buFontTx/>
              <a:buNone/>
            </a:pPr>
            <a:endParaRPr lang="en-US" altLang="en-US" sz="2000" b="0">
              <a:latin typeface="Calibri" panose="020F0502020204030204" pitchFamily="34" charset="0"/>
            </a:endParaRPr>
          </a:p>
          <a:p>
            <a:pPr algn="ctr">
              <a:lnSpc>
                <a:spcPct val="70000"/>
              </a:lnSpc>
              <a:buFontTx/>
              <a:buNone/>
            </a:pPr>
            <a:endParaRPr lang="en-US" altLang="en-US" sz="2000" b="0">
              <a:latin typeface="Calibri" panose="020F0502020204030204" pitchFamily="34" charset="0"/>
            </a:endParaRPr>
          </a:p>
          <a:p>
            <a:pPr algn="ctr">
              <a:lnSpc>
                <a:spcPct val="70000"/>
              </a:lnSpc>
              <a:buFontTx/>
              <a:buNone/>
            </a:pPr>
            <a:endParaRPr lang="en-US" altLang="en-US" sz="2000" b="0">
              <a:latin typeface="Calibri" panose="020F0502020204030204" pitchFamily="34" charset="0"/>
            </a:endParaRPr>
          </a:p>
          <a:p>
            <a:pPr algn="ctr">
              <a:lnSpc>
                <a:spcPct val="70000"/>
              </a:lnSpc>
              <a:buFontTx/>
              <a:buNone/>
            </a:pPr>
            <a:endParaRPr lang="en-US" altLang="en-US" sz="2000" b="0">
              <a:latin typeface="Calibri" panose="020F0502020204030204" pitchFamily="34" charset="0"/>
            </a:endParaRPr>
          </a:p>
          <a:p>
            <a:pPr algn="ctr">
              <a:lnSpc>
                <a:spcPct val="90000"/>
              </a:lnSpc>
              <a:buFontTx/>
              <a:buNone/>
            </a:pPr>
            <a:endParaRPr lang="en-US" altLang="en-US" sz="2000" i="1">
              <a:latin typeface="Calibri" panose="020F0502020204030204" pitchFamily="34" charset="0"/>
            </a:endParaRPr>
          </a:p>
          <a:p>
            <a:pPr algn="ctr">
              <a:lnSpc>
                <a:spcPct val="90000"/>
              </a:lnSpc>
              <a:buFontTx/>
              <a:buNone/>
            </a:pPr>
            <a:endParaRPr lang="en-US" altLang="en-US" sz="2000" i="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609600" y="1295400"/>
            <a:ext cx="5334000" cy="510540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The phasor algorithm can be used to compute the phasors for each phase: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a</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b</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c.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Then the sequence quantities are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
            </a:r>
            <a:br>
              <a:rPr lang="en-US" altLang="zh-CN" sz="2400" i="1" dirty="0" smtClean="0">
                <a:latin typeface="Calibri" panose="020F0502020204030204" pitchFamily="34" charset="0"/>
                <a:ea typeface="宋体" panose="02010600030101010101" pitchFamily="2" charset="-122"/>
                <a:cs typeface="Calibri" panose="020F0502020204030204" pitchFamily="34" charset="0"/>
              </a:rPr>
            </a:br>
            <a:r>
              <a:rPr lang="en-US" altLang="zh-CN" sz="2400" i="1" dirty="0" smtClean="0">
                <a:latin typeface="Calibri" panose="020F0502020204030204" pitchFamily="34" charset="0"/>
                <a:ea typeface="宋体" panose="02010600030101010101" pitchFamily="2" charset="-122"/>
                <a:cs typeface="Calibri" panose="020F0502020204030204" pitchFamily="34" charset="0"/>
              </a:rPr>
              <a:t/>
            </a:r>
            <a:br>
              <a:rPr lang="en-US" altLang="zh-CN" sz="2400" i="1" dirty="0" smtClean="0">
                <a:latin typeface="Calibri" panose="020F0502020204030204" pitchFamily="34" charset="0"/>
                <a:ea typeface="宋体" panose="02010600030101010101" pitchFamily="2" charset="-122"/>
                <a:cs typeface="Calibri" panose="020F0502020204030204" pitchFamily="34" charset="0"/>
              </a:rPr>
            </a:br>
            <a:r>
              <a:rPr lang="en-US" altLang="zh-CN" sz="2400" i="1" dirty="0" smtClean="0">
                <a:latin typeface="Calibri" panose="020F0502020204030204" pitchFamily="34" charset="0"/>
                <a:ea typeface="宋体" panose="02010600030101010101" pitchFamily="2" charset="-122"/>
                <a:cs typeface="Calibri" panose="020F0502020204030204" pitchFamily="34" charset="0"/>
              </a:rPr>
              <a:t/>
            </a:r>
            <a:br>
              <a:rPr lang="en-US" altLang="zh-CN" sz="2400" i="1" dirty="0" smtClean="0">
                <a:latin typeface="Calibri" panose="020F0502020204030204" pitchFamily="34" charset="0"/>
                <a:ea typeface="宋体" panose="02010600030101010101" pitchFamily="2" charset="-122"/>
                <a:cs typeface="Calibri" panose="020F0502020204030204" pitchFamily="34" charset="0"/>
              </a:rPr>
            </a:br>
            <a:r>
              <a:rPr lang="en-US" altLang="zh-CN" sz="2400" i="1" dirty="0" smtClean="0">
                <a:latin typeface="Calibri" panose="020F0502020204030204" pitchFamily="34" charset="0"/>
                <a:ea typeface="宋体" panose="02010600030101010101" pitchFamily="2" charset="-122"/>
                <a:cs typeface="Calibri" panose="020F0502020204030204" pitchFamily="34" charset="0"/>
              </a:rPr>
              <a:t/>
            </a:r>
            <a:br>
              <a:rPr lang="en-US" altLang="zh-CN" sz="2400" i="1"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where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The sequence phasors from the measured data would be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pPr>
            <a:endParaRPr lang="en-US" altLang="zh-CN" sz="2400" dirty="0" smtClean="0">
              <a:ea typeface="宋体" panose="02010600030101010101" pitchFamily="2" charset="-122"/>
              <a:cs typeface="Calibri" panose="020F0502020204030204" pitchFamily="34" charset="0"/>
            </a:endParaRPr>
          </a:p>
        </p:txBody>
      </p:sp>
      <p:sp>
        <p:nvSpPr>
          <p:cNvPr id="13315" name="Rectangle 2"/>
          <p:cNvSpPr>
            <a:spLocks noGrp="1" noChangeArrowheads="1"/>
          </p:cNvSpPr>
          <p:nvPr>
            <p:ph type="title"/>
          </p:nvPr>
        </p:nvSpPr>
        <p:spPr>
          <a:xfrm>
            <a:off x="1066800" y="457200"/>
            <a:ext cx="99822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Zero-(0), Positive-(1), and Negative(2)-sequence Phasors</a:t>
            </a:r>
          </a:p>
        </p:txBody>
      </p:sp>
      <p:sp>
        <p:nvSpPr>
          <p:cNvPr id="13316"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 name="Rectangle 3"/>
          <p:cNvSpPr txBox="1">
            <a:spLocks noChangeArrowheads="1"/>
          </p:cNvSpPr>
          <p:nvPr/>
        </p:nvSpPr>
        <p:spPr bwMode="auto">
          <a:xfrm>
            <a:off x="6248400" y="1295400"/>
            <a:ext cx="5181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For balanced 3-phase operation, the second-harmonic components in the positive-sequence will cancel, resulting in</a:t>
            </a: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Also the negative sequence consists of mostly second-harmonic components</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pic>
        <p:nvPicPr>
          <p:cNvPr id="133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39975"/>
            <a:ext cx="45720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81400"/>
            <a:ext cx="14684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8213" y="4800600"/>
            <a:ext cx="447198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2844800"/>
            <a:ext cx="42132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Rectangle 3"/>
              <p:cNvSpPr txBox="1">
                <a:spLocks noChangeArrowheads="1"/>
              </p:cNvSpPr>
              <p:nvPr/>
            </p:nvSpPr>
            <p:spPr bwMode="auto">
              <a:xfrm>
                <a:off x="609600" y="1295400"/>
                <a:ext cx="5181600" cy="4530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Frequency in a power system is not an instantaneous quantity and cannot be directly measured. </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Instead the frequency is estimated using the change in phase of the computer phasors. </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Assuming that </a:t>
                </a:r>
                <a14:m>
                  <m:oMath xmlns:m="http://schemas.openxmlformats.org/officeDocument/2006/math">
                    <m:r>
                      <a:rPr lang="en-US" altLang="zh-CN" sz="2400" b="0" i="1" kern="0" smtClean="0">
                        <a:latin typeface="Cambria Math" panose="02040503050406030204" pitchFamily="18" charset="0"/>
                        <a:ea typeface="Cambria Math" panose="02040503050406030204" pitchFamily="18" charset="0"/>
                        <a:cs typeface="Calibri" panose="020F0502020204030204" pitchFamily="34" charset="0"/>
                      </a:rPr>
                      <m:t>∆</m:t>
                    </m:r>
                    <m:r>
                      <a:rPr lang="zh-CN" altLang="en-US" sz="2400" b="0" i="1" kern="0" smtClean="0">
                        <a:latin typeface="Cambria Math" panose="02040503050406030204" pitchFamily="18" charset="0"/>
                        <a:ea typeface="Cambria Math" panose="02040503050406030204" pitchFamily="18" charset="0"/>
                        <a:cs typeface="Calibri" panose="020F0502020204030204" pitchFamily="34" charset="0"/>
                      </a:rPr>
                      <m:t>𝜔</m:t>
                    </m:r>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is constant for a few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cycles, it can be estimated as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p>
              <a:p>
                <a:pPr marL="628650" lvl="1"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mc:Choice>
        <mc:Fallback>
          <p:sp>
            <p:nvSpPr>
              <p:cNvPr id="9" name="Rectangle 3"/>
              <p:cNvSpPr txBox="1">
                <a:spLocks noRot="1" noChangeAspect="1" noMove="1" noResize="1" noEditPoints="1" noAdjustHandles="1" noChangeArrowheads="1" noChangeShapeType="1" noTextEdit="1"/>
              </p:cNvSpPr>
              <p:nvPr/>
            </p:nvSpPr>
            <p:spPr bwMode="auto">
              <a:xfrm>
                <a:off x="609600" y="1295400"/>
                <a:ext cx="5181600" cy="4530725"/>
              </a:xfrm>
              <a:prstGeom prst="rect">
                <a:avLst/>
              </a:prstGeom>
              <a:blipFill rotWithShape="0">
                <a:blip r:embed="rId2"/>
                <a:stretch>
                  <a:fillRect l="-1882" t="-2153" r="-25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4339" name="Rectangle 2"/>
          <p:cNvSpPr>
            <a:spLocks noGrp="1" noChangeArrowheads="1"/>
          </p:cNvSpPr>
          <p:nvPr>
            <p:ph type="title"/>
          </p:nvPr>
        </p:nvSpPr>
        <p:spPr>
          <a:xfrm>
            <a:off x="1066800" y="457200"/>
            <a:ext cx="99822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Frequency Estimation</a:t>
            </a:r>
          </a:p>
        </p:txBody>
      </p:sp>
      <p:sp>
        <p:nvSpPr>
          <p:cNvPr id="14340"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1434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91000"/>
            <a:ext cx="39116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8400" y="4394200"/>
            <a:ext cx="276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309688"/>
            <a:ext cx="4710113"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294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457200"/>
            <a:ext cx="99822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Summary of Phasor Computation</a:t>
            </a:r>
          </a:p>
        </p:txBody>
      </p:sp>
      <p:sp>
        <p:nvSpPr>
          <p:cNvPr id="15363"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1536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371600"/>
            <a:ext cx="98202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0" y="381000"/>
            <a:ext cx="7543800" cy="609600"/>
          </a:xfrm>
        </p:spPr>
        <p:txBody>
          <a:bodyPr/>
          <a:lstStyle/>
          <a:p>
            <a:pPr algn="ctr"/>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Anatomy of a PMU</a:t>
            </a:r>
          </a:p>
        </p:txBody>
      </p:sp>
      <p:sp>
        <p:nvSpPr>
          <p:cNvPr id="16387"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62063"/>
            <a:ext cx="9734550"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Footer Placeholder 3"/>
          <p:cNvSpPr txBox="1">
            <a:spLocks/>
          </p:cNvSpPr>
          <p:nvPr/>
        </p:nvSpPr>
        <p:spPr bwMode="auto">
          <a:xfrm>
            <a:off x="381000" y="60198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0">
                <a:latin typeface="Calibri" panose="020F0502020204030204" pitchFamily="34" charset="0"/>
              </a:rPr>
              <a:t>Adapted from Arun Phadke and Ken Martin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219200"/>
            <a:ext cx="80010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Line 4"/>
          <p:cNvSpPr>
            <a:spLocks noChangeShapeType="1"/>
          </p:cNvSpPr>
          <p:nvPr/>
        </p:nvSpPr>
        <p:spPr bwMode="auto">
          <a:xfrm flipV="1">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7412"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Virginia Tech PMUs</a:t>
            </a:r>
          </a:p>
        </p:txBody>
      </p:sp>
      <p:sp>
        <p:nvSpPr>
          <p:cNvPr id="17413" name="Footer Placeholder 3"/>
          <p:cNvSpPr txBox="1">
            <a:spLocks/>
          </p:cNvSpPr>
          <p:nvPr/>
        </p:nvSpPr>
        <p:spPr bwMode="auto">
          <a:xfrm>
            <a:off x="6781800" y="6096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0">
                <a:latin typeface="Calibri" panose="020F0502020204030204" pitchFamily="34" charset="0"/>
              </a:rPr>
              <a:t>From Arun Phadke</a:t>
            </a:r>
          </a:p>
        </p:txBody>
      </p:sp>
      <p:sp>
        <p:nvSpPr>
          <p:cNvPr id="6" name="Rectangle 3"/>
          <p:cNvSpPr txBox="1">
            <a:spLocks noChangeArrowheads="1"/>
          </p:cNvSpPr>
          <p:nvPr/>
        </p:nvSpPr>
        <p:spPr bwMode="auto">
          <a:xfrm>
            <a:off x="304800" y="1219200"/>
            <a:ext cx="3581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Emergence of computer relaying: digital relays </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Development of the first PMUs at Virginia Tech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1982-1992 by Professor Arun Phadke and installed on BPA, AEP, and NYPA systems.  </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First commercially available PMUs made by </a:t>
            </a:r>
            <a:r>
              <a:rPr lang="en-US" altLang="zh-CN" sz="2400" b="0" kern="0" dirty="0" err="1" smtClean="0">
                <a:latin typeface="Calibri" panose="020F0502020204030204" pitchFamily="34" charset="0"/>
                <a:ea typeface="宋体" panose="02010600030101010101" pitchFamily="2" charset="-122"/>
                <a:cs typeface="Calibri" panose="020F0502020204030204" pitchFamily="34" charset="0"/>
              </a:rPr>
              <a:t>Macrodyne</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(Model 1690, 16/32 channels) in the early 1990s, and installed at US Western System, AEP, and NYPA.  </a:t>
            </a:r>
          </a:p>
          <a:p>
            <a:pPr marL="628650" lvl="1"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0" y="381000"/>
            <a:ext cx="7543800" cy="609600"/>
          </a:xfrm>
        </p:spPr>
        <p:txBody>
          <a:bodyPr/>
          <a:lstStyle/>
          <a:p>
            <a:pPr algn="ctr"/>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Phasor Measurement Equipment</a:t>
            </a:r>
          </a:p>
        </p:txBody>
      </p:sp>
      <p:sp>
        <p:nvSpPr>
          <p:cNvPr id="18435" name="Rectangle 3"/>
          <p:cNvSpPr>
            <a:spLocks noGrp="1" noChangeArrowheads="1"/>
          </p:cNvSpPr>
          <p:nvPr>
            <p:ph type="body" idx="1"/>
          </p:nvPr>
        </p:nvSpPr>
        <p:spPr>
          <a:xfrm>
            <a:off x="228600" y="3581400"/>
            <a:ext cx="3733800" cy="609600"/>
          </a:xfrm>
        </p:spPr>
        <p:txBody>
          <a:bodyPr/>
          <a:lstStyle/>
          <a:p>
            <a:pPr marL="0" indent="0" algn="ctr">
              <a:buFontTx/>
              <a:buNone/>
            </a:pPr>
            <a:r>
              <a:rPr lang="en-US" altLang="zh-CN" sz="1800" smtClean="0">
                <a:ea typeface="宋体" panose="02010600030101010101" pitchFamily="2" charset="-122"/>
              </a:rPr>
              <a:t>Macrodyne Model 1690 </a:t>
            </a:r>
          </a:p>
          <a:p>
            <a:pPr marL="0" indent="0" algn="ctr">
              <a:buFontTx/>
              <a:buNone/>
            </a:pPr>
            <a:r>
              <a:rPr lang="en-US" altLang="zh-CN" sz="1800" smtClean="0">
                <a:ea typeface="宋体" panose="02010600030101010101" pitchFamily="2" charset="-122"/>
              </a:rPr>
              <a:t>Phasor Measurement Unit</a:t>
            </a:r>
          </a:p>
        </p:txBody>
      </p:sp>
      <p:pic>
        <p:nvPicPr>
          <p:cNvPr id="18436" name="Picture 5" descr="Macrodyne 1690 P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292417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39624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7"/>
          <p:cNvSpPr>
            <a:spLocks noChangeArrowheads="1"/>
          </p:cNvSpPr>
          <p:nvPr/>
        </p:nvSpPr>
        <p:spPr bwMode="auto">
          <a:xfrm>
            <a:off x="3733800" y="2895600"/>
            <a:ext cx="441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zh-CN" sz="1800" b="0">
                <a:ea typeface="宋体" panose="02010600030101010101" pitchFamily="2" charset="-122"/>
              </a:rPr>
              <a:t>Schweitzer Engineering Laboratories SEL-421 Protection, Automation, and Control System</a:t>
            </a:r>
          </a:p>
        </p:txBody>
      </p:sp>
      <p:pic>
        <p:nvPicPr>
          <p:cNvPr id="18439" name="Picture 9" descr="Arbiter 1133afro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419600"/>
            <a:ext cx="4419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10"/>
          <p:cNvSpPr>
            <a:spLocks noChangeArrowheads="1"/>
          </p:cNvSpPr>
          <p:nvPr/>
        </p:nvSpPr>
        <p:spPr bwMode="auto">
          <a:xfrm>
            <a:off x="381000" y="55626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zh-CN" sz="1800" b="0">
                <a:ea typeface="宋体" panose="02010600030101010101" pitchFamily="2" charset="-122"/>
              </a:rPr>
              <a:t>Arbiter Power Sentinel 1133A</a:t>
            </a:r>
          </a:p>
        </p:txBody>
      </p:sp>
      <p:pic>
        <p:nvPicPr>
          <p:cNvPr id="18441" name="Picture 11" descr="REC%20561_7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810000"/>
            <a:ext cx="335280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12"/>
          <p:cNvSpPr>
            <a:spLocks noChangeArrowheads="1"/>
          </p:cNvSpPr>
          <p:nvPr/>
        </p:nvSpPr>
        <p:spPr bwMode="auto">
          <a:xfrm>
            <a:off x="4724400" y="57150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zh-CN" sz="1800" b="0">
                <a:ea typeface="宋体" panose="02010600030101010101" pitchFamily="2" charset="-122"/>
              </a:rPr>
              <a:t>ABB Phasor Measurement Unit RES 521</a:t>
            </a:r>
          </a:p>
        </p:txBody>
      </p:sp>
      <p:sp>
        <p:nvSpPr>
          <p:cNvPr id="18443"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 name="Rectangle 3"/>
          <p:cNvSpPr txBox="1">
            <a:spLocks noChangeArrowheads="1"/>
          </p:cNvSpPr>
          <p:nvPr/>
        </p:nvSpPr>
        <p:spPr bwMode="auto">
          <a:xfrm>
            <a:off x="7924800" y="3048000"/>
            <a:ext cx="419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altLang="zh-CN" sz="1800" b="0" kern="0" dirty="0" smtClean="0">
                <a:ea typeface="宋体" panose="02010600030101010101" pitchFamily="2" charset="-122"/>
              </a:rPr>
              <a:t>GE N60 Network Stability and </a:t>
            </a:r>
            <a:r>
              <a:rPr lang="en-US" altLang="zh-CN" sz="1800" b="0" kern="0" dirty="0" err="1" smtClean="0">
                <a:ea typeface="宋体" panose="02010600030101010101" pitchFamily="2" charset="-122"/>
              </a:rPr>
              <a:t>Synchrophasor</a:t>
            </a:r>
            <a:r>
              <a:rPr lang="en-US" altLang="zh-CN" sz="1800" b="0" kern="0" dirty="0" smtClean="0">
                <a:ea typeface="宋体" panose="02010600030101010101" pitchFamily="2" charset="-122"/>
              </a:rPr>
              <a:t> Measurement System</a:t>
            </a:r>
            <a:endParaRPr lang="en-US" altLang="zh-CN" sz="1800" b="0" kern="0" dirty="0">
              <a:ea typeface="宋体" panose="02010600030101010101" pitchFamily="2" charset="-122"/>
            </a:endParaRPr>
          </a:p>
        </p:txBody>
      </p:sp>
      <p:pic>
        <p:nvPicPr>
          <p:cNvPr id="18445" name="Picture 10" descr="GE UR N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200" y="1143000"/>
            <a:ext cx="3200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1" descr="MT I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5400" y="3810000"/>
            <a:ext cx="2466975"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Rectangle 13"/>
          <p:cNvSpPr>
            <a:spLocks noChangeArrowheads="1"/>
          </p:cNvSpPr>
          <p:nvPr/>
        </p:nvSpPr>
        <p:spPr bwMode="auto">
          <a:xfrm>
            <a:off x="8534400" y="5715000"/>
            <a:ext cx="304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zh-CN" sz="1800" b="0">
                <a:ea typeface="宋体" panose="02010600030101010101" pitchFamily="2" charset="-122"/>
              </a:rPr>
              <a:t>Mehta Tech TRANSCAN </a:t>
            </a:r>
          </a:p>
          <a:p>
            <a:pPr algn="ctr" eaLnBrk="1" hangingPunct="1">
              <a:buFontTx/>
              <a:buNone/>
            </a:pPr>
            <a:r>
              <a:rPr lang="en-US" altLang="zh-CN" sz="1800" b="0">
                <a:ea typeface="宋体" panose="02010600030101010101" pitchFamily="2" charset="-122"/>
              </a:rPr>
              <a:t>2000 IED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4294967295"/>
          </p:nvPr>
        </p:nvSpPr>
        <p:spPr bwMode="auto">
          <a:xfrm>
            <a:off x="163513" y="5867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0">
                <a:latin typeface="Calibri" panose="020F0502020204030204" pitchFamily="34" charset="0"/>
              </a:rPr>
              <a:t>From Ken Martin</a:t>
            </a:r>
          </a:p>
        </p:txBody>
      </p:sp>
      <p:sp>
        <p:nvSpPr>
          <p:cNvPr id="19459" name="Rectangle 2"/>
          <p:cNvSpPr>
            <a:spLocks noGrp="1" noChangeArrowheads="1"/>
          </p:cNvSpPr>
          <p:nvPr>
            <p:ph type="title"/>
          </p:nvPr>
        </p:nvSpPr>
        <p:spPr>
          <a:xfrm>
            <a:off x="2882900" y="381000"/>
            <a:ext cx="6413500" cy="654050"/>
          </a:xfrm>
        </p:spPr>
        <p:txBody>
          <a:bodyPr/>
          <a:lstStyle/>
          <a:p>
            <a:pPr algn="ctr" eaLnBrk="1" hangingPunct="1"/>
            <a:r>
              <a:rPr lang="en-US" altLang="en-US" smtClean="0">
                <a:latin typeface="Calibri" panose="020F0502020204030204" pitchFamily="34" charset="0"/>
                <a:ea typeface="Calibri" panose="020F0502020204030204" pitchFamily="34" charset="0"/>
                <a:cs typeface="Calibri" panose="020F0502020204030204" pitchFamily="34" charset="0"/>
              </a:rPr>
              <a:t>Typical PMU Rack Installation</a:t>
            </a:r>
          </a:p>
        </p:txBody>
      </p:sp>
      <p:pic>
        <p:nvPicPr>
          <p:cNvPr id="19460" name="Picture 3" descr="PMUs_front(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295400"/>
            <a:ext cx="33718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PMUs_re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295400"/>
            <a:ext cx="33734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5"/>
          <p:cNvSpPr txBox="1">
            <a:spLocks noChangeArrowheads="1"/>
          </p:cNvSpPr>
          <p:nvPr/>
        </p:nvSpPr>
        <p:spPr bwMode="auto">
          <a:xfrm>
            <a:off x="3352800" y="58674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0">
                <a:latin typeface="Calibri" panose="020F0502020204030204" pitchFamily="34" charset="0"/>
              </a:rPr>
              <a:t>Front</a:t>
            </a:r>
          </a:p>
        </p:txBody>
      </p:sp>
      <p:sp>
        <p:nvSpPr>
          <p:cNvPr id="19463" name="Text Box 6"/>
          <p:cNvSpPr txBox="1">
            <a:spLocks noChangeArrowheads="1"/>
          </p:cNvSpPr>
          <p:nvPr/>
        </p:nvSpPr>
        <p:spPr bwMode="auto">
          <a:xfrm>
            <a:off x="7680325" y="58674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0">
                <a:latin typeface="Calibri" panose="020F0502020204030204" pitchFamily="34" charset="0"/>
              </a:rPr>
              <a:t>Rear</a:t>
            </a:r>
          </a:p>
        </p:txBody>
      </p:sp>
      <p:sp>
        <p:nvSpPr>
          <p:cNvPr id="19464"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Time Synchronization</a:t>
            </a:r>
          </a:p>
        </p:txBody>
      </p:sp>
      <p:sp>
        <p:nvSpPr>
          <p:cNvPr id="21507" name="Rectangle 3"/>
          <p:cNvSpPr>
            <a:spLocks noGrp="1" noChangeArrowheads="1"/>
          </p:cNvSpPr>
          <p:nvPr>
            <p:ph type="body" idx="1"/>
          </p:nvPr>
        </p:nvSpPr>
        <p:spPr>
          <a:xfrm>
            <a:off x="381000" y="1295400"/>
            <a:ext cx="4114800" cy="464820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GOES (Geostationary Operational Environmental Satellite (NASA)): 25-100 micro-second accuracy</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GPS (Global Positioning System, 1973, originally 24 satellites) – 32 satellites in medium Earth orbit: 2 micro-second accuracy</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IRIG-B pulses</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IEEE 1588: distributed by Ethernet</a:t>
            </a:r>
          </a:p>
          <a:p>
            <a:pPr marL="628650" lvl="1" indent="-228600" eaLnBrk="1" hangingPunct="1">
              <a:lnSpc>
                <a:spcPct val="90000"/>
              </a:lnSpc>
              <a:buFontTx/>
              <a:buNone/>
            </a:pPr>
            <a:endParaRPr lang="en-US" altLang="zh-CN" sz="2400" dirty="0" smtClean="0">
              <a:ea typeface="宋体" panose="02010600030101010101" pitchFamily="2" charset="-122"/>
              <a:cs typeface="Calibri" panose="020F0502020204030204" pitchFamily="34" charset="0"/>
            </a:endParaRPr>
          </a:p>
        </p:txBody>
      </p:sp>
      <p:sp>
        <p:nvSpPr>
          <p:cNvPr id="21508"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21509" name="Picture 2" descr="C:\Users\Joe\Pictures\24satell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371600"/>
            <a:ext cx="2514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descr="C:\Users\Joe\Pictures\354px-GPS_roof_antenna_dsc061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1371600"/>
            <a:ext cx="14478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descr="ConstellationGP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4046538"/>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1"/>
          <p:cNvSpPr txBox="1">
            <a:spLocks noChangeArrowheads="1"/>
          </p:cNvSpPr>
          <p:nvPr/>
        </p:nvSpPr>
        <p:spPr bwMode="auto">
          <a:xfrm>
            <a:off x="10363200" y="20574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0">
                <a:latin typeface="Calibri" panose="020F0502020204030204" pitchFamily="34" charset="0"/>
              </a:rPr>
              <a:t>GPS Antenna </a:t>
            </a:r>
          </a:p>
        </p:txBody>
      </p:sp>
      <p:sp>
        <p:nvSpPr>
          <p:cNvPr id="21513" name="TextBox 8"/>
          <p:cNvSpPr txBox="1">
            <a:spLocks noChangeArrowheads="1"/>
          </p:cNvSpPr>
          <p:nvPr/>
        </p:nvSpPr>
        <p:spPr bwMode="auto">
          <a:xfrm>
            <a:off x="8458200" y="4449763"/>
            <a:ext cx="1676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0">
                <a:latin typeface="Calibri" panose="020F0502020204030204" pitchFamily="34" charset="0"/>
              </a:rPr>
              <a:t>GPS satellites  (source: Wikipedia)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Phasor Data Accuracy</a:t>
            </a:r>
          </a:p>
        </p:txBody>
      </p:sp>
      <p:sp>
        <p:nvSpPr>
          <p:cNvPr id="22531" name="Rectangle 3"/>
          <p:cNvSpPr>
            <a:spLocks noGrp="1" noChangeArrowheads="1"/>
          </p:cNvSpPr>
          <p:nvPr>
            <p:ph type="body" idx="1"/>
          </p:nvPr>
        </p:nvSpPr>
        <p:spPr>
          <a:xfrm>
            <a:off x="381000" y="1295400"/>
            <a:ext cx="5257800" cy="464820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Phasor is a complex quantity</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The total vector error accounts for both the magnitude and phase errors</a:t>
            </a: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where                and               are the real and imaginary parts of the estimated phasor</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The shaded region is 1% error, as required by the latest IEEE C37.118 standard</a:t>
            </a:r>
          </a:p>
          <a:p>
            <a:pPr marL="628650" lvl="1" indent="-228600" eaLnBrk="1" hangingPunct="1">
              <a:lnSpc>
                <a:spcPct val="90000"/>
              </a:lnSpc>
              <a:buFontTx/>
              <a:buNone/>
            </a:pPr>
            <a:endParaRPr lang="en-US" altLang="zh-CN" sz="2400" dirty="0" smtClean="0">
              <a:ea typeface="宋体" panose="02010600030101010101" pitchFamily="2" charset="-122"/>
              <a:cs typeface="Calibri" panose="020F0502020204030204" pitchFamily="34" charset="0"/>
            </a:endParaRPr>
          </a:p>
        </p:txBody>
      </p:sp>
      <p:sp>
        <p:nvSpPr>
          <p:cNvPr id="22532"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2253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1263" y="1804988"/>
            <a:ext cx="5367337"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6217886"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505200"/>
            <a:ext cx="914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1025" y="3505200"/>
            <a:ext cx="917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6050" y="1792288"/>
            <a:ext cx="4957763"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MATLAB PMU Simulator</a:t>
            </a:r>
          </a:p>
        </p:txBody>
      </p:sp>
      <p:sp>
        <p:nvSpPr>
          <p:cNvPr id="23555" name="Rectangle 3"/>
          <p:cNvSpPr>
            <a:spLocks noGrp="1" noChangeArrowheads="1"/>
          </p:cNvSpPr>
          <p:nvPr>
            <p:ph type="body" idx="1"/>
          </p:nvPr>
        </p:nvSpPr>
        <p:spPr>
          <a:xfrm>
            <a:off x="5334000" y="1328738"/>
            <a:ext cx="5257800" cy="1990725"/>
          </a:xfrm>
        </p:spPr>
        <p:txBody>
          <a:bodyPr/>
          <a:lstStyle/>
          <a:p>
            <a:pPr marL="0" indent="0" eaLnBrk="1" hangingPunct="1">
              <a:lnSpc>
                <a:spcPct val="90000"/>
              </a:lnSpc>
              <a:buNone/>
            </a:pPr>
            <a:r>
              <a:rPr lang="en-US" altLang="zh-CN" sz="2400" dirty="0" smtClean="0">
                <a:latin typeface="Calibri" panose="020F0502020204030204" pitchFamily="34" charset="0"/>
                <a:ea typeface="宋体" panose="02010600030101010101" pitchFamily="2" charset="-122"/>
                <a:cs typeface="Calibri" panose="020F0502020204030204" pitchFamily="34" charset="0"/>
              </a:rPr>
              <a:t>Capabilities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Off-nominal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frequency phasor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Unbalanced phase operation</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Impact of correction factors</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Process real measured raw PMU data</a:t>
            </a: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pPr>
            <a:endParaRPr lang="en-US" altLang="zh-CN" sz="2400" dirty="0" smtClean="0">
              <a:ea typeface="宋体" panose="02010600030101010101" pitchFamily="2" charset="-122"/>
              <a:cs typeface="Calibri" panose="020F0502020204030204" pitchFamily="34" charset="0"/>
            </a:endParaRPr>
          </a:p>
        </p:txBody>
      </p:sp>
      <p:sp>
        <p:nvSpPr>
          <p:cNvPr id="23556"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2355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3013" y="3276600"/>
            <a:ext cx="96901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8" y="1279525"/>
            <a:ext cx="4989512"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a:off x="3048000" y="3962400"/>
            <a:ext cx="609600" cy="38100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Outline</a:t>
            </a:r>
          </a:p>
        </p:txBody>
      </p:sp>
      <p:sp>
        <p:nvSpPr>
          <p:cNvPr id="5123" name="Rectangle 3"/>
          <p:cNvSpPr>
            <a:spLocks noGrp="1" noChangeArrowheads="1"/>
          </p:cNvSpPr>
          <p:nvPr>
            <p:ph type="body" idx="1"/>
          </p:nvPr>
        </p:nvSpPr>
        <p:spPr>
          <a:xfrm>
            <a:off x="609600" y="1295400"/>
            <a:ext cx="5334000" cy="510540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Background</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Phasor calculation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Phasor data communication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Power system frequency response</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Power system disturbance propagation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Power system disturbance signatures</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Phasor state estimation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Modal analysis of oscillations</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Energy function analysis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Control design using PMU data </a:t>
            </a: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pPr>
            <a:endParaRPr lang="en-US" altLang="zh-CN" sz="2400" dirty="0" smtClean="0">
              <a:ea typeface="宋体" panose="02010600030101010101" pitchFamily="2" charset="-122"/>
              <a:cs typeface="Calibri" panose="020F0502020204030204" pitchFamily="34" charset="0"/>
            </a:endParaRPr>
          </a:p>
        </p:txBody>
      </p:sp>
      <p:sp>
        <p:nvSpPr>
          <p:cNvPr id="5124"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Rectangle 3"/>
          <p:cNvSpPr txBox="1">
            <a:spLocks noChangeArrowheads="1"/>
          </p:cNvSpPr>
          <p:nvPr/>
        </p:nvSpPr>
        <p:spPr bwMode="auto">
          <a:xfrm>
            <a:off x="6411913" y="1295400"/>
            <a:ext cx="555148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In late 1980’s, power industry switched from analog relaying to digital relaying, as digital relaying would provide more functionalities and eventually would be cheaper to build.</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With the launch of the GPS satellites (1973, originally 24 satellites), it is possible to receive a timing signal every second (accurate to within 2 microseconds) so that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the measured voltage and current signals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can be time tagged and collected from a wide region.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North America PMU Installations</a:t>
            </a:r>
          </a:p>
        </p:txBody>
      </p:sp>
      <p:sp>
        <p:nvSpPr>
          <p:cNvPr id="24579" name="Rectangle 3"/>
          <p:cNvSpPr>
            <a:spLocks noGrp="1" noChangeArrowheads="1"/>
          </p:cNvSpPr>
          <p:nvPr>
            <p:ph type="body" idx="1"/>
          </p:nvPr>
        </p:nvSpPr>
        <p:spPr>
          <a:xfrm>
            <a:off x="8305800" y="1328738"/>
            <a:ext cx="3429000" cy="4005262"/>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Over 2500 PMUs installed as of June 2017</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Many PMUs were installed as part of the US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DOE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Smart Grid Investment Grant (SGIG) program</a:t>
            </a:r>
            <a:endParaRPr lang="en-US" altLang="zh-CN" sz="2400" dirty="0" smtClean="0">
              <a:ea typeface="宋体" panose="02010600030101010101" pitchFamily="2" charset="-122"/>
              <a:cs typeface="Calibri" panose="020F0502020204030204" pitchFamily="34" charset="0"/>
            </a:endParaRPr>
          </a:p>
        </p:txBody>
      </p:sp>
      <p:sp>
        <p:nvSpPr>
          <p:cNvPr id="24580"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24581" name="Content Placeholder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0463" y="1287463"/>
            <a:ext cx="6916737"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Phasor Data Communication</a:t>
            </a:r>
          </a:p>
        </p:txBody>
      </p:sp>
      <p:sp>
        <p:nvSpPr>
          <p:cNvPr id="25603" name="Rectangle 3"/>
          <p:cNvSpPr>
            <a:spLocks noGrp="1" noChangeArrowheads="1"/>
          </p:cNvSpPr>
          <p:nvPr>
            <p:ph type="body" idx="1"/>
          </p:nvPr>
        </p:nvSpPr>
        <p:spPr>
          <a:xfrm>
            <a:off x="381000" y="1295400"/>
            <a:ext cx="4648200" cy="512445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PMU data is collected at a substation and streamed to a phasor data concentrator (PDC) at the transmission owner (TO)</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The concentrated phasor data is further streamed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to a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PDC at the independent system operator (ISO)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Phasor data may also be shared between ISOs</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Data communications allow a wide-area view of power system dynamics and for feedback control using remote PMU signals  </a:t>
            </a:r>
          </a:p>
          <a:p>
            <a:pPr marL="228600" indent="-228600" eaLnBrk="1" hangingPunct="1">
              <a:lnSpc>
                <a:spcPct val="90000"/>
              </a:lnSpc>
            </a:pPr>
            <a:endParaRPr lang="en-US" altLang="zh-CN" sz="2400" dirty="0" smtClean="0">
              <a:ea typeface="宋体" panose="02010600030101010101" pitchFamily="2" charset="-122"/>
              <a:cs typeface="Calibri" panose="020F0502020204030204" pitchFamily="34" charset="0"/>
            </a:endParaRPr>
          </a:p>
        </p:txBody>
      </p:sp>
      <p:sp>
        <p:nvSpPr>
          <p:cNvPr id="25604"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2560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331913"/>
            <a:ext cx="6630988"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Power System Frequency Response</a:t>
            </a:r>
          </a:p>
        </p:txBody>
      </p:sp>
      <p:sp>
        <p:nvSpPr>
          <p:cNvPr id="26627" name="Rectangle 3"/>
          <p:cNvSpPr>
            <a:spLocks noGrp="1" noChangeArrowheads="1"/>
          </p:cNvSpPr>
          <p:nvPr>
            <p:ph type="body" idx="1"/>
          </p:nvPr>
        </p:nvSpPr>
        <p:spPr>
          <a:xfrm>
            <a:off x="304800" y="1295400"/>
            <a:ext cx="5410200" cy="5195888"/>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The trip of a large generating unit in a power system would cause the system frequency to drop</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Atypical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system frequency response for the US Western System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for loss of a unit is shown on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the right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From the governor response capability, the post-fault steady-state frequency is</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where                                is known as the frequency response with a unit of MW/0.1 Hz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D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is the frequency sensitivity of the aggregate load, and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R</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is the aggregate droop of the governors)</a:t>
            </a: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26628"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266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9600" y="1328738"/>
            <a:ext cx="650240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9"/>
          <p:cNvSpPr txBox="1">
            <a:spLocks noChangeArrowheads="1"/>
          </p:cNvSpPr>
          <p:nvPr/>
        </p:nvSpPr>
        <p:spPr bwMode="auto">
          <a:xfrm>
            <a:off x="6400800" y="5291138"/>
            <a:ext cx="533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0" dirty="0">
                <a:latin typeface="Calibri" panose="020F0502020204030204" pitchFamily="34" charset="0"/>
              </a:rPr>
              <a:t>A: </a:t>
            </a:r>
            <a:r>
              <a:rPr lang="en-US" altLang="en-US" sz="2400" b="0" dirty="0" smtClean="0">
                <a:latin typeface="Calibri" panose="020F0502020204030204" pitchFamily="34" charset="0"/>
              </a:rPr>
              <a:t>Pre-fault </a:t>
            </a:r>
            <a:r>
              <a:rPr lang="en-US" altLang="en-US" sz="2400" b="0" dirty="0">
                <a:latin typeface="Calibri" panose="020F0502020204030204" pitchFamily="34" charset="0"/>
              </a:rPr>
              <a:t>steady-state frequency </a:t>
            </a:r>
          </a:p>
          <a:p>
            <a:pPr>
              <a:spcBef>
                <a:spcPct val="0"/>
              </a:spcBef>
              <a:buFontTx/>
              <a:buNone/>
            </a:pPr>
            <a:r>
              <a:rPr lang="en-US" altLang="en-US" sz="2400" b="0" dirty="0">
                <a:latin typeface="Calibri" panose="020F0502020204030204" pitchFamily="34" charset="0"/>
              </a:rPr>
              <a:t>B: </a:t>
            </a:r>
            <a:r>
              <a:rPr lang="en-US" altLang="en-US" sz="2400" b="0" dirty="0" smtClean="0">
                <a:latin typeface="Calibri" panose="020F0502020204030204" pitchFamily="34" charset="0"/>
              </a:rPr>
              <a:t>Post-fault </a:t>
            </a:r>
            <a:r>
              <a:rPr lang="en-US" altLang="en-US" sz="2400" b="0" dirty="0">
                <a:latin typeface="Calibri" panose="020F0502020204030204" pitchFamily="34" charset="0"/>
              </a:rPr>
              <a:t>steady-state frequency </a:t>
            </a:r>
          </a:p>
          <a:p>
            <a:pPr>
              <a:spcBef>
                <a:spcPct val="0"/>
              </a:spcBef>
              <a:buFontTx/>
              <a:buNone/>
            </a:pPr>
            <a:r>
              <a:rPr lang="en-US" altLang="en-US" sz="2400" b="0" dirty="0">
                <a:latin typeface="Calibri" panose="020F0502020204030204" pitchFamily="34" charset="0"/>
              </a:rPr>
              <a:t>C: Nadir</a:t>
            </a:r>
          </a:p>
        </p:txBody>
      </p:sp>
      <p:pic>
        <p:nvPicPr>
          <p:cNvPr id="2663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38600"/>
            <a:ext cx="31718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756150"/>
            <a:ext cx="1981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86538" y="1279525"/>
            <a:ext cx="470852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Power System Disturbance Propagation</a:t>
            </a:r>
          </a:p>
        </p:txBody>
      </p:sp>
      <p:sp>
        <p:nvSpPr>
          <p:cNvPr id="27651" name="Rectangle 3"/>
          <p:cNvSpPr>
            <a:spLocks noGrp="1" noChangeArrowheads="1"/>
          </p:cNvSpPr>
          <p:nvPr>
            <p:ph type="body" idx="1"/>
          </p:nvPr>
        </p:nvSpPr>
        <p:spPr>
          <a:xfrm>
            <a:off x="304800" y="1295400"/>
            <a:ext cx="5410200" cy="5195888"/>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For a large power system, the disturbance at one end of the system may take a few seconds to reach the other end of the system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This phenomenon can be modeled by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a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partial differential equation for the electromechanical model of a radial power system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Trip of Gen 1 in Fig. 10.11 will cause a frequency wave to go from left to right</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Assuming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uniformly distributed inertia and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reactance, define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as per-unit length quantities </a:t>
            </a: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27652"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7653" name="TextBox 9"/>
          <p:cNvSpPr txBox="1">
            <a:spLocks noChangeArrowheads="1"/>
          </p:cNvSpPr>
          <p:nvPr/>
        </p:nvSpPr>
        <p:spPr bwMode="auto">
          <a:xfrm>
            <a:off x="5638800" y="1238250"/>
            <a:ext cx="6248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34950" indent="-234950">
              <a:spcBef>
                <a:spcPct val="0"/>
              </a:spcBef>
            </a:pPr>
            <a:r>
              <a:rPr lang="en-US" altLang="en-US" sz="2400" b="0" dirty="0">
                <a:latin typeface="Calibri" panose="020F0502020204030204" pitchFamily="34" charset="0"/>
              </a:rPr>
              <a:t>The classical electromechanical equation can be modeled as a wave </a:t>
            </a:r>
            <a:r>
              <a:rPr lang="en-US" altLang="en-US" sz="2400" b="0" dirty="0" smtClean="0">
                <a:latin typeface="Calibri" panose="020F0502020204030204" pitchFamily="34" charset="0"/>
              </a:rPr>
              <a:t>equation</a:t>
            </a:r>
          </a:p>
          <a:p>
            <a:pPr marL="234950" indent="-234950">
              <a:spcBef>
                <a:spcPct val="0"/>
              </a:spcBef>
            </a:pPr>
            <a:endParaRPr lang="en-US" altLang="en-US" sz="2400" b="0" dirty="0">
              <a:latin typeface="Calibri" panose="020F0502020204030204" pitchFamily="34" charset="0"/>
            </a:endParaRPr>
          </a:p>
          <a:p>
            <a:pPr marL="234950" indent="-234950">
              <a:spcBef>
                <a:spcPct val="0"/>
              </a:spcBef>
            </a:pPr>
            <a:endParaRPr lang="en-US" altLang="en-US" sz="2400" b="0" dirty="0" smtClean="0">
              <a:latin typeface="Calibri" panose="020F0502020204030204" pitchFamily="34" charset="0"/>
            </a:endParaRPr>
          </a:p>
          <a:p>
            <a:pPr marL="234950" indent="-234950">
              <a:spcBef>
                <a:spcPct val="0"/>
              </a:spcBef>
            </a:pPr>
            <a:r>
              <a:rPr lang="en-US" altLang="en-US" sz="2400" b="0" dirty="0" smtClean="0">
                <a:latin typeface="Calibri" panose="020F0502020204030204" pitchFamily="34" charset="0"/>
              </a:rPr>
              <a:t>Propagation </a:t>
            </a:r>
            <a:r>
              <a:rPr lang="en-US" altLang="en-US" sz="2400" b="0" dirty="0">
                <a:latin typeface="Calibri" panose="020F0502020204030204" pitchFamily="34" charset="0"/>
              </a:rPr>
              <a:t>speed is </a:t>
            </a:r>
          </a:p>
        </p:txBody>
      </p:sp>
      <p:pic>
        <p:nvPicPr>
          <p:cNvPr id="276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486400"/>
            <a:ext cx="3505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017713"/>
            <a:ext cx="2819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2728913"/>
            <a:ext cx="2590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32438" y="3657600"/>
            <a:ext cx="6507162"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8775" y="5681663"/>
            <a:ext cx="66008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4813"/>
            <a:ext cx="43434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Power System Disturbance Propagation</a:t>
            </a:r>
          </a:p>
        </p:txBody>
      </p:sp>
      <p:sp>
        <p:nvSpPr>
          <p:cNvPr id="28677"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78" name="TextBox 14"/>
          <p:cNvSpPr txBox="1">
            <a:spLocks noChangeArrowheads="1"/>
          </p:cNvSpPr>
          <p:nvPr/>
        </p:nvSpPr>
        <p:spPr bwMode="auto">
          <a:xfrm>
            <a:off x="9144000" y="4721225"/>
            <a:ext cx="2667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0" dirty="0">
                <a:latin typeface="Calibri" panose="020F0502020204030204" pitchFamily="34" charset="0"/>
              </a:rPr>
              <a:t>Wave </a:t>
            </a:r>
            <a:r>
              <a:rPr lang="en-US" altLang="en-US" sz="2400" b="0" dirty="0" err="1">
                <a:latin typeface="Calibri" panose="020F0502020204030204" pitchFamily="34" charset="0"/>
              </a:rPr>
              <a:t>eqn</a:t>
            </a:r>
            <a:r>
              <a:rPr lang="en-US" altLang="en-US" sz="2400" b="0" dirty="0">
                <a:latin typeface="Calibri" panose="020F0502020204030204" pitchFamily="34" charset="0"/>
              </a:rPr>
              <a:t>:</a:t>
            </a:r>
          </a:p>
          <a:p>
            <a:pPr>
              <a:spcBef>
                <a:spcPct val="0"/>
              </a:spcBef>
              <a:buFontTx/>
              <a:buNone/>
            </a:pPr>
            <a:r>
              <a:rPr lang="en-US" altLang="en-US" sz="2400" b="0" dirty="0">
                <a:latin typeface="Calibri" panose="020F0502020204030204" pitchFamily="34" charset="0"/>
              </a:rPr>
              <a:t>1/</a:t>
            </a:r>
            <a:r>
              <a:rPr lang="en-US" altLang="en-US" sz="2400" b="0" i="1" dirty="0">
                <a:latin typeface="Calibri" panose="020F0502020204030204" pitchFamily="34" charset="0"/>
              </a:rPr>
              <a:t>c</a:t>
            </a:r>
            <a:r>
              <a:rPr lang="en-US" altLang="en-US" sz="2400" b="0" dirty="0">
                <a:latin typeface="Calibri" panose="020F0502020204030204" pitchFamily="34" charset="0"/>
              </a:rPr>
              <a:t> = 0.564 sec</a:t>
            </a:r>
          </a:p>
          <a:p>
            <a:pPr>
              <a:spcBef>
                <a:spcPct val="0"/>
              </a:spcBef>
              <a:buFontTx/>
              <a:buNone/>
            </a:pPr>
            <a:r>
              <a:rPr lang="en-US" altLang="en-US" sz="2400" b="0" dirty="0">
                <a:latin typeface="Calibri" panose="020F0502020204030204" pitchFamily="34" charset="0"/>
              </a:rPr>
              <a:t>Simulation: travel time is 0.53 sec</a:t>
            </a:r>
          </a:p>
        </p:txBody>
      </p:sp>
      <p:sp>
        <p:nvSpPr>
          <p:cNvPr id="28679" name="TextBox 13"/>
          <p:cNvSpPr txBox="1">
            <a:spLocks noChangeArrowheads="1"/>
          </p:cNvSpPr>
          <p:nvPr/>
        </p:nvSpPr>
        <p:spPr bwMode="auto">
          <a:xfrm>
            <a:off x="9677400" y="1552575"/>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0">
                <a:latin typeface="Calibri" panose="020F0502020204030204" pitchFamily="34" charset="0"/>
              </a:rPr>
              <a:t>Generator 11</a:t>
            </a:r>
          </a:p>
        </p:txBody>
      </p:sp>
      <p:sp>
        <p:nvSpPr>
          <p:cNvPr id="28680" name="TextBox 9"/>
          <p:cNvSpPr txBox="1">
            <a:spLocks noChangeArrowheads="1"/>
          </p:cNvSpPr>
          <p:nvPr/>
        </p:nvSpPr>
        <p:spPr bwMode="auto">
          <a:xfrm>
            <a:off x="7705725" y="29718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0">
                <a:latin typeface="Calibri" panose="020F0502020204030204" pitchFamily="34" charset="0"/>
              </a:rPr>
              <a:t>Generator 1</a:t>
            </a:r>
          </a:p>
        </p:txBody>
      </p:sp>
      <p:pic>
        <p:nvPicPr>
          <p:cNvPr id="2868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 y="4191000"/>
            <a:ext cx="8582025"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9900" y="1219200"/>
            <a:ext cx="457835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2" name="Rectangle 3"/>
              <p:cNvSpPr txBox="1">
                <a:spLocks noChangeArrowheads="1"/>
              </p:cNvSpPr>
              <p:nvPr/>
            </p:nvSpPr>
            <p:spPr bwMode="auto">
              <a:xfrm>
                <a:off x="304800" y="1295400"/>
                <a:ext cx="5410200" cy="5195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The general solution to a wave equation</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consists of a forward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(incident) wave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and a reflected wave, both travelling at a speed of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c</a:t>
                </a:r>
              </a:p>
              <a:p>
                <a:pPr marL="228600" indent="-228600" eaLnBrk="1" hangingPunct="1">
                  <a:lnSpc>
                    <a:spcPct val="90000"/>
                  </a:lnSpc>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Example: 11 generators, X = 0.1 pu,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H</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 3.0 pu,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D</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 1 pu, </a:t>
                </a:r>
                <a14:m>
                  <m:oMath xmlns:m="http://schemas.openxmlformats.org/officeDocument/2006/math">
                    <m:sSubSup>
                      <m:sSubSupPr>
                        <m:ctrlPr>
                          <a:rPr lang="en-US" altLang="zh-CN" sz="2400" b="0" i="1" kern="0" smtClean="0">
                            <a:latin typeface="Cambria Math" panose="02040503050406030204" pitchFamily="18" charset="0"/>
                            <a:ea typeface="宋体" panose="02010600030101010101" pitchFamily="2" charset="-122"/>
                          </a:rPr>
                        </m:ctrlPr>
                      </m:sSubSupPr>
                      <m:e>
                        <m:r>
                          <a:rPr lang="en-US" altLang="zh-CN" sz="2400" b="0" i="1" kern="0" smtClean="0">
                            <a:latin typeface="Cambria Math" panose="02040503050406030204" pitchFamily="18" charset="0"/>
                            <a:ea typeface="宋体" panose="02010600030101010101" pitchFamily="2" charset="-122"/>
                          </a:rPr>
                          <m:t>𝑋</m:t>
                        </m:r>
                      </m:e>
                      <m:sub>
                        <m:r>
                          <a:rPr lang="en-US" altLang="zh-CN" sz="2400" b="0" i="1" kern="0" smtClean="0">
                            <a:latin typeface="Cambria Math" panose="02040503050406030204" pitchFamily="18" charset="0"/>
                            <a:ea typeface="宋体" panose="02010600030101010101" pitchFamily="2" charset="-122"/>
                          </a:rPr>
                          <m:t>𝑑</m:t>
                        </m:r>
                      </m:sub>
                      <m:sup>
                        <m:r>
                          <a:rPr lang="en-US" altLang="zh-CN" sz="2400" b="0" i="1" kern="0" smtClean="0">
                            <a:latin typeface="Cambria Math" panose="02040503050406030204" pitchFamily="18" charset="0"/>
                            <a:ea typeface="宋体" panose="02010600030101010101" pitchFamily="2" charset="-122"/>
                          </a:rPr>
                          <m:t>′</m:t>
                        </m:r>
                      </m:sup>
                    </m:sSubSup>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 0.245 pu</a:t>
                </a:r>
              </a:p>
              <a:p>
                <a:pPr marL="228600" indent="-228600" eaLnBrk="1" hangingPunct="1">
                  <a:lnSpc>
                    <a:spcPct val="90000"/>
                  </a:lnSpc>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Trip Gen 0 (5 MW) </a:t>
                </a:r>
              </a:p>
            </p:txBody>
          </p:sp>
        </mc:Choice>
        <mc:Fallback>
          <p:sp>
            <p:nvSpPr>
              <p:cNvPr id="12" name="Rectangle 3"/>
              <p:cNvSpPr txBox="1">
                <a:spLocks noRot="1" noChangeAspect="1" noMove="1" noResize="1" noEditPoints="1" noAdjustHandles="1" noChangeArrowheads="1" noChangeShapeType="1" noTextEdit="1"/>
              </p:cNvSpPr>
              <p:nvPr/>
            </p:nvSpPr>
            <p:spPr bwMode="auto">
              <a:xfrm>
                <a:off x="304800" y="1295400"/>
                <a:ext cx="5410200" cy="5195888"/>
              </a:xfrm>
              <a:prstGeom prst="rect">
                <a:avLst/>
              </a:prstGeom>
              <a:blipFill rotWithShape="0">
                <a:blip r:embed="rId5"/>
                <a:stretch>
                  <a:fillRect l="-1802" t="-1878" r="-11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63" y="1871663"/>
            <a:ext cx="45545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body" idx="1"/>
          </p:nvPr>
        </p:nvSpPr>
        <p:spPr>
          <a:xfrm>
            <a:off x="304800" y="1295400"/>
            <a:ext cx="5410200" cy="518160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Longer time simulation shows both incident and reflected waves</a:t>
            </a: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Mixing of the incident and reflected waves allows the oscillations to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be “synchronized</a:t>
            </a:r>
            <a:r>
              <a:rPr lang="en-US" altLang="zh-CN" sz="2400" dirty="0" smtClean="0">
                <a:latin typeface="Calibri" panose="020F0502020204030204" pitchFamily="34" charset="0"/>
                <a:ea typeface="宋体" panose="02010600030101010101" pitchFamily="2" charset="-122"/>
                <a:cs typeface="Calibri" panose="020F0502020204030204" pitchFamily="34" charset="0"/>
              </a:rPr>
              <a:t>”</a:t>
            </a:r>
          </a:p>
        </p:txBody>
      </p:sp>
      <p:sp>
        <p:nvSpPr>
          <p:cNvPr id="29700"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Power System Disturbance Propagation</a:t>
            </a:r>
          </a:p>
        </p:txBody>
      </p:sp>
      <p:sp>
        <p:nvSpPr>
          <p:cNvPr id="29701"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02" name="TextBox 11"/>
          <p:cNvSpPr txBox="1">
            <a:spLocks noChangeArrowheads="1"/>
          </p:cNvSpPr>
          <p:nvPr/>
        </p:nvSpPr>
        <p:spPr bwMode="auto">
          <a:xfrm>
            <a:off x="5900738" y="5067300"/>
            <a:ext cx="5681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0" dirty="0">
                <a:latin typeface="Calibri" panose="020F0502020204030204" pitchFamily="34" charset="0"/>
              </a:rPr>
              <a:t>Florida generation-load trip event showing disturbance propagation from Florida to Manitoba and Maine in a meshed network</a:t>
            </a:r>
          </a:p>
        </p:txBody>
      </p:sp>
      <p:pic>
        <p:nvPicPr>
          <p:cNvPr id="297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1508125"/>
            <a:ext cx="59817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304800" y="1295400"/>
            <a:ext cx="5410200" cy="518160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Loss of generation </a:t>
            </a: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30723"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Power System Disturbance Signatures</a:t>
            </a:r>
          </a:p>
        </p:txBody>
      </p:sp>
      <p:sp>
        <p:nvSpPr>
          <p:cNvPr id="30724"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25" name="TextBox 11"/>
          <p:cNvSpPr txBox="1">
            <a:spLocks noChangeArrowheads="1"/>
          </p:cNvSpPr>
          <p:nvPr/>
        </p:nvSpPr>
        <p:spPr bwMode="auto">
          <a:xfrm>
            <a:off x="7086600" y="1290638"/>
            <a:ext cx="4800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400" b="0" dirty="0">
                <a:latin typeface="Calibri" panose="020F0502020204030204" pitchFamily="34" charset="0"/>
              </a:rPr>
              <a:t>Loss of loads (remote pumped hydro unit)</a:t>
            </a:r>
          </a:p>
        </p:txBody>
      </p:sp>
      <p:pic>
        <p:nvPicPr>
          <p:cNvPr id="3072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4100" y="2205038"/>
            <a:ext cx="4165600"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1563" y="1885950"/>
            <a:ext cx="34798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75" y="1884363"/>
            <a:ext cx="3544888"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Box 11"/>
          <p:cNvSpPr txBox="1">
            <a:spLocks noChangeArrowheads="1"/>
          </p:cNvSpPr>
          <p:nvPr/>
        </p:nvSpPr>
        <p:spPr bwMode="auto">
          <a:xfrm>
            <a:off x="914400" y="4738688"/>
            <a:ext cx="2324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0">
                <a:latin typeface="Calibri" panose="020F0502020204030204" pitchFamily="34" charset="0"/>
              </a:rPr>
              <a:t>Several Millstone </a:t>
            </a:r>
          </a:p>
          <a:p>
            <a:pPr>
              <a:spcBef>
                <a:spcPct val="0"/>
              </a:spcBef>
              <a:buFontTx/>
              <a:buNone/>
            </a:pPr>
            <a:r>
              <a:rPr lang="en-US" altLang="en-US" sz="2400" b="0">
                <a:latin typeface="Calibri" panose="020F0502020204030204" pitchFamily="34" charset="0"/>
              </a:rPr>
              <a:t>trip events</a:t>
            </a:r>
          </a:p>
        </p:txBody>
      </p:sp>
      <p:sp>
        <p:nvSpPr>
          <p:cNvPr id="30730" name="TextBox 11"/>
          <p:cNvSpPr txBox="1">
            <a:spLocks noChangeArrowheads="1"/>
          </p:cNvSpPr>
          <p:nvPr/>
        </p:nvSpPr>
        <p:spPr bwMode="auto">
          <a:xfrm>
            <a:off x="4419600" y="4724400"/>
            <a:ext cx="2324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0">
                <a:latin typeface="Calibri" panose="020F0502020204030204" pitchFamily="34" charset="0"/>
              </a:rPr>
              <a:t>Several HVDC 1-Pole trip events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304800" y="1295400"/>
            <a:ext cx="5410200" cy="518160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Oscillations</a:t>
            </a: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Line trip and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successful</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reclosing </a:t>
            </a: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31747"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Power System Disturbance Signatures</a:t>
            </a:r>
          </a:p>
        </p:txBody>
      </p:sp>
      <p:sp>
        <p:nvSpPr>
          <p:cNvPr id="31748"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49" name="TextBox 11"/>
          <p:cNvSpPr txBox="1">
            <a:spLocks noChangeArrowheads="1"/>
          </p:cNvSpPr>
          <p:nvPr/>
        </p:nvSpPr>
        <p:spPr bwMode="auto">
          <a:xfrm>
            <a:off x="5867400" y="1290638"/>
            <a:ext cx="4800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400" b="0" dirty="0">
                <a:latin typeface="Calibri" panose="020F0502020204030204" pitchFamily="34" charset="0"/>
              </a:rPr>
              <a:t>Shunt </a:t>
            </a:r>
            <a:br>
              <a:rPr lang="en-US" altLang="en-US" sz="2400" b="0" dirty="0">
                <a:latin typeface="Calibri" panose="020F0502020204030204" pitchFamily="34" charset="0"/>
              </a:rPr>
            </a:br>
            <a:r>
              <a:rPr lang="en-US" altLang="en-US" sz="2400" b="0" dirty="0">
                <a:latin typeface="Calibri" panose="020F0502020204030204" pitchFamily="34" charset="0"/>
              </a:rPr>
              <a:t>switching</a:t>
            </a:r>
            <a:br>
              <a:rPr lang="en-US" altLang="en-US" sz="2400" b="0" dirty="0">
                <a:latin typeface="Calibri" panose="020F0502020204030204" pitchFamily="34" charset="0"/>
              </a:rPr>
            </a:br>
            <a:r>
              <a:rPr lang="en-US" altLang="en-US" sz="2400" b="0" dirty="0">
                <a:latin typeface="Calibri" panose="020F0502020204030204" pitchFamily="34" charset="0"/>
              </a:rPr>
              <a:t>event</a:t>
            </a:r>
          </a:p>
          <a:p>
            <a:pPr>
              <a:spcBef>
                <a:spcPct val="0"/>
              </a:spcBef>
            </a:pPr>
            <a:endParaRPr lang="en-US" altLang="en-US" sz="2400" b="0" dirty="0">
              <a:latin typeface="Calibri" panose="020F0502020204030204" pitchFamily="34" charset="0"/>
            </a:endParaRPr>
          </a:p>
          <a:p>
            <a:pPr>
              <a:spcBef>
                <a:spcPct val="0"/>
              </a:spcBef>
            </a:pPr>
            <a:endParaRPr lang="en-US" altLang="en-US" sz="2400" b="0" dirty="0">
              <a:latin typeface="Calibri" panose="020F0502020204030204" pitchFamily="34" charset="0"/>
            </a:endParaRPr>
          </a:p>
          <a:p>
            <a:pPr>
              <a:spcBef>
                <a:spcPct val="0"/>
              </a:spcBef>
            </a:pPr>
            <a:endParaRPr lang="en-US" altLang="en-US" sz="2400" b="0" dirty="0">
              <a:latin typeface="Calibri" panose="020F0502020204030204" pitchFamily="34" charset="0"/>
            </a:endParaRPr>
          </a:p>
          <a:p>
            <a:pPr>
              <a:spcBef>
                <a:spcPct val="0"/>
              </a:spcBef>
            </a:pPr>
            <a:endParaRPr lang="en-US" altLang="en-US" sz="2400" b="0" dirty="0">
              <a:latin typeface="Calibri" panose="020F0502020204030204" pitchFamily="34" charset="0"/>
            </a:endParaRPr>
          </a:p>
          <a:p>
            <a:pPr>
              <a:spcBef>
                <a:spcPct val="0"/>
              </a:spcBef>
            </a:pPr>
            <a:r>
              <a:rPr lang="en-US" altLang="en-US" sz="2400" b="0" dirty="0">
                <a:latin typeface="Calibri" panose="020F0502020204030204" pitchFamily="34" charset="0"/>
              </a:rPr>
              <a:t>Voltage</a:t>
            </a:r>
            <a:br>
              <a:rPr lang="en-US" altLang="en-US" sz="2400" b="0" dirty="0">
                <a:latin typeface="Calibri" panose="020F0502020204030204" pitchFamily="34" charset="0"/>
              </a:rPr>
            </a:br>
            <a:r>
              <a:rPr lang="en-US" altLang="en-US" sz="2400" b="0" dirty="0">
                <a:latin typeface="Calibri" panose="020F0502020204030204" pitchFamily="34" charset="0"/>
              </a:rPr>
              <a:t>collapse</a:t>
            </a:r>
          </a:p>
        </p:txBody>
      </p:sp>
      <p:pic>
        <p:nvPicPr>
          <p:cNvPr id="317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927475"/>
            <a:ext cx="32766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176338"/>
            <a:ext cx="3581400"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3883025"/>
            <a:ext cx="3560762"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219200"/>
            <a:ext cx="351948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716280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body" idx="1"/>
          </p:nvPr>
        </p:nvSpPr>
        <p:spPr>
          <a:xfrm>
            <a:off x="304800" y="1295400"/>
            <a:ext cx="5562600" cy="3452813"/>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Circuit equation for the transmission line </a:t>
            </a: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32772"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Phasor State Estimation</a:t>
            </a:r>
          </a:p>
        </p:txBody>
      </p:sp>
      <p:sp>
        <p:nvSpPr>
          <p:cNvPr id="32773"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74" name="TextBox 11"/>
          <p:cNvSpPr txBox="1">
            <a:spLocks noChangeArrowheads="1"/>
          </p:cNvSpPr>
          <p:nvPr/>
        </p:nvSpPr>
        <p:spPr bwMode="auto">
          <a:xfrm>
            <a:off x="381000" y="4572000"/>
            <a:ext cx="114157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400" b="0" dirty="0">
                <a:latin typeface="Calibri" panose="020F0502020204030204" pitchFamily="34" charset="0"/>
              </a:rPr>
              <a:t>In Fig. 10.24, the voltage phasors at Buses 2 and 3 and hence the current on the line between these buses can </a:t>
            </a:r>
            <a:r>
              <a:rPr lang="en-US" altLang="en-US" sz="2400" b="0" dirty="0" smtClean="0">
                <a:latin typeface="Calibri" panose="020F0502020204030204" pitchFamily="34" charset="0"/>
              </a:rPr>
              <a:t>be </a:t>
            </a:r>
            <a:r>
              <a:rPr lang="en-US" altLang="en-US" sz="2400" b="0" dirty="0">
                <a:latin typeface="Calibri" panose="020F0502020204030204" pitchFamily="34" charset="0"/>
              </a:rPr>
              <a:t>computed.  Note that this is not possible with </a:t>
            </a:r>
            <a:r>
              <a:rPr lang="en-US" altLang="en-US" sz="2400" b="0" dirty="0" smtClean="0">
                <a:latin typeface="Calibri" panose="020F0502020204030204" pitchFamily="34" charset="0"/>
              </a:rPr>
              <a:t>SCADA </a:t>
            </a:r>
            <a:r>
              <a:rPr lang="en-US" altLang="en-US" sz="2400" b="0" dirty="0">
                <a:latin typeface="Calibri" panose="020F0502020204030204" pitchFamily="34" charset="0"/>
              </a:rPr>
              <a:t>state estimators, because the phase difference between these two buses is </a:t>
            </a:r>
            <a:r>
              <a:rPr lang="en-US" altLang="en-US" sz="2400" b="0" dirty="0" smtClean="0">
                <a:latin typeface="Calibri" panose="020F0502020204030204" pitchFamily="34" charset="0"/>
              </a:rPr>
              <a:t>not measured.   </a:t>
            </a:r>
            <a:endParaRPr lang="en-US" altLang="en-US" sz="2400" b="0" dirty="0">
              <a:latin typeface="Calibri" panose="020F0502020204030204" pitchFamily="34" charset="0"/>
            </a:endParaRPr>
          </a:p>
          <a:p>
            <a:pPr>
              <a:spcBef>
                <a:spcPct val="0"/>
              </a:spcBef>
            </a:pPr>
            <a:r>
              <a:rPr lang="en-US" altLang="en-US" sz="2400" b="0" dirty="0">
                <a:latin typeface="Calibri" panose="020F0502020204030204" pitchFamily="34" charset="0"/>
              </a:rPr>
              <a:t>In Fig. 10.25, the voltage phasor at Bus 2 can be computed from either Bus 1 or Bus 2, allowing for </a:t>
            </a:r>
            <a:r>
              <a:rPr lang="en-US" altLang="en-US" sz="2400" b="0" dirty="0" smtClean="0">
                <a:latin typeface="Calibri" panose="020F0502020204030204" pitchFamily="34" charset="0"/>
              </a:rPr>
              <a:t>least-squares approximation.   </a:t>
            </a:r>
            <a:endParaRPr lang="en-US" altLang="en-US" sz="2400" b="0" dirty="0">
              <a:latin typeface="Calibri" panose="020F0502020204030204" pitchFamily="34" charset="0"/>
            </a:endParaRPr>
          </a:p>
        </p:txBody>
      </p:sp>
      <p:pic>
        <p:nvPicPr>
          <p:cNvPr id="3277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52800"/>
            <a:ext cx="47863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275" y="1760538"/>
            <a:ext cx="397668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320800"/>
            <a:ext cx="39274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56425" y="2803525"/>
            <a:ext cx="29067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04800" y="1295400"/>
            <a:ext cx="10820400" cy="5105400"/>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Consider the 3-bus configuration in Fig. 10.25. </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Write the 10 unknown voltage and current phasors in rectangular form as </a:t>
            </a: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Current flow equations in rectangular coordinates are</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12 equations for 10 unknowns: 4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V</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and 4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I</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measurements + 4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I</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flow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eqns. </a:t>
            </a:r>
          </a:p>
          <a:p>
            <a:pPr marL="228600" indent="-228600" eaLnBrk="1" hangingPunct="1">
              <a:lnSpc>
                <a:spcPct val="90000"/>
              </a:lnSpc>
              <a:defRPr/>
            </a:pPr>
            <a:r>
              <a:rPr lang="en-US" sz="2400" dirty="0" smtClean="0">
                <a:latin typeface="Calibri" panose="020F0502020204030204" pitchFamily="34" charset="0"/>
              </a:rPr>
              <a:t>Set up linear equation </a:t>
            </a:r>
            <a:r>
              <a:rPr lang="en-US" sz="2400" i="1" dirty="0" smtClean="0">
                <a:latin typeface="Calibri" panose="020F0502020204030204" pitchFamily="34" charset="0"/>
              </a:rPr>
              <a:t>Ax = b </a:t>
            </a:r>
            <a:r>
              <a:rPr lang="en-US" sz="2400" dirty="0" smtClean="0">
                <a:latin typeface="Calibri" panose="020F0502020204030204" pitchFamily="34" charset="0"/>
              </a:rPr>
              <a:t>with </a:t>
            </a:r>
            <a:r>
              <a:rPr lang="en-US" sz="2400" i="1" dirty="0" smtClean="0">
                <a:latin typeface="Calibri" panose="020F0502020204030204" pitchFamily="34" charset="0"/>
              </a:rPr>
              <a:t>b</a:t>
            </a:r>
            <a:br>
              <a:rPr lang="en-US" sz="2400" i="1" dirty="0" smtClean="0">
                <a:latin typeface="Calibri" panose="020F0502020204030204" pitchFamily="34" charset="0"/>
              </a:rPr>
            </a:br>
            <a:r>
              <a:rPr lang="en-US" sz="2400" i="1" dirty="0" smtClean="0">
                <a:latin typeface="Calibri" panose="020F0502020204030204" pitchFamily="34" charset="0"/>
              </a:rPr>
              <a:t/>
            </a:r>
            <a:br>
              <a:rPr lang="en-US" sz="2400" i="1" dirty="0" smtClean="0">
                <a:latin typeface="Calibri" panose="020F0502020204030204" pitchFamily="34" charset="0"/>
              </a:rPr>
            </a:b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33795"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Mechanics of Linear State Estimation</a:t>
            </a:r>
          </a:p>
        </p:txBody>
      </p:sp>
      <p:sp>
        <p:nvSpPr>
          <p:cNvPr id="33796"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3379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59000"/>
            <a:ext cx="84931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90888"/>
            <a:ext cx="77724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5757863"/>
            <a:ext cx="7988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Introduction</a:t>
            </a:r>
          </a:p>
        </p:txBody>
      </p:sp>
      <p:sp>
        <p:nvSpPr>
          <p:cNvPr id="6147" name="Rectangle 3"/>
          <p:cNvSpPr>
            <a:spLocks noGrp="1" noChangeArrowheads="1"/>
          </p:cNvSpPr>
          <p:nvPr>
            <p:ph type="body" idx="1"/>
          </p:nvPr>
        </p:nvSpPr>
        <p:spPr>
          <a:xfrm>
            <a:off x="228600" y="1295400"/>
            <a:ext cx="5867400" cy="510540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US power system: 3-phase sinusoidal AC voltages and currents at a frequency of 60 Hz </a:t>
            </a: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Phase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a</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quantities (voltages and currents) lead phase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b</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quantities by 120 degrees, which leads phase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c</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by 120 degrees</a:t>
            </a:r>
          </a:p>
          <a:p>
            <a:pPr marL="228600" indent="-228600" eaLnBrk="1" hangingPunct="1">
              <a:lnSpc>
                <a:spcPct val="90000"/>
              </a:lnSpc>
              <a:buFontTx/>
              <a:buNone/>
            </a:pPr>
            <a:endParaRPr lang="en-US" altLang="zh-CN" sz="2400" dirty="0" smtClean="0">
              <a:ea typeface="宋体" panose="02010600030101010101" pitchFamily="2" charset="-122"/>
              <a:cs typeface="Calibri" panose="020F0502020204030204" pitchFamily="34" charset="0"/>
            </a:endParaRPr>
          </a:p>
        </p:txBody>
      </p:sp>
      <p:sp>
        <p:nvSpPr>
          <p:cNvPr id="6148"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61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2362200"/>
            <a:ext cx="55387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6272213" y="1295400"/>
            <a:ext cx="586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sp>
        <p:nvSpPr>
          <p:cNvPr id="7" name="Rectangle 3"/>
          <p:cNvSpPr txBox="1">
            <a:spLocks noChangeArrowheads="1"/>
          </p:cNvSpPr>
          <p:nvPr/>
        </p:nvSpPr>
        <p:spPr bwMode="auto">
          <a:xfrm>
            <a:off x="6272213" y="4572000"/>
            <a:ext cx="5310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 sinusoidal signal can be represented by a cosine function with a magnitude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A</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frequency </a:t>
            </a:r>
            <a:r>
              <a:rPr lang="el-GR" altLang="zh-CN" sz="2400" b="0" kern="0" dirty="0" smtClean="0">
                <a:latin typeface="Calibri" panose="020F0502020204030204" pitchFamily="34" charset="0"/>
                <a:ea typeface="宋体" panose="02010600030101010101" pitchFamily="2" charset="-122"/>
                <a:cs typeface="Calibri" panose="020F0502020204030204" pitchFamily="34" charset="0"/>
              </a:rPr>
              <a:t>ω</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and phase </a:t>
            </a:r>
            <a:r>
              <a:rPr lang="el-GR" altLang="zh-CN" sz="2400" b="0" kern="0" dirty="0" smtClean="0">
                <a:latin typeface="Calibri" panose="020F0502020204030204" pitchFamily="34" charset="0"/>
                <a:ea typeface="宋体" panose="02010600030101010101" pitchFamily="2" charset="-122"/>
                <a:cs typeface="Calibri" panose="020F0502020204030204" pitchFamily="34" charset="0"/>
              </a:rPr>
              <a:t>φ</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A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is the </a:t>
            </a:r>
            <a:r>
              <a:rPr lang="en-US" altLang="zh-CN" sz="2400" b="0" kern="0" dirty="0" err="1" smtClean="0">
                <a:latin typeface="Calibri" panose="020F0502020204030204" pitchFamily="34" charset="0"/>
                <a:ea typeface="宋体" panose="02010600030101010101" pitchFamily="2" charset="-122"/>
                <a:cs typeface="Calibri" panose="020F0502020204030204" pitchFamily="34" charset="0"/>
              </a:rPr>
              <a:t>rms</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value of the voltage/current signal</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p:txBody>
      </p:sp>
      <p:pic>
        <p:nvPicPr>
          <p:cNvPr id="61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7463" y="1277938"/>
            <a:ext cx="5138737"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04800" y="1295400"/>
            <a:ext cx="11201400" cy="5105400"/>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The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A</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matrix is given by</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More equations than unknown, so solve as a weighted least-squares problem   </a:t>
            </a: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34819"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Mechanics of Linear State Estimation</a:t>
            </a:r>
          </a:p>
        </p:txBody>
      </p:sp>
      <p:sp>
        <p:nvSpPr>
          <p:cNvPr id="34820"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34821"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775" y="1685925"/>
            <a:ext cx="1056322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5778500"/>
            <a:ext cx="4318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44688"/>
            <a:ext cx="53340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Modal Analyses of Oscillations</a:t>
            </a:r>
          </a:p>
        </p:txBody>
      </p:sp>
      <p:sp>
        <p:nvSpPr>
          <p:cNvPr id="35845"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358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886200"/>
            <a:ext cx="4876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908550"/>
            <a:ext cx="5435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Rectangle 3"/>
              <p:cNvSpPr txBox="1">
                <a:spLocks noChangeArrowheads="1"/>
              </p:cNvSpPr>
              <p:nvPr/>
            </p:nvSpPr>
            <p:spPr bwMode="auto">
              <a:xfrm>
                <a:off x="304800" y="1295400"/>
                <a:ext cx="10820400" cy="5105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Prony method to find the dominant modal content in a measured signal</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Consider a discrete-time signal</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where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T</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is the sampling time, </a:t>
                </a:r>
                <a14:m>
                  <m:oMath xmlns:m="http://schemas.openxmlformats.org/officeDocument/2006/math">
                    <m:sSub>
                      <m:sSubPr>
                        <m:ctrlPr>
                          <a:rPr lang="en-US" altLang="zh-CN" sz="2400" b="0" i="1" kern="0" smtClean="0">
                            <a:latin typeface="Cambria Math" panose="02040503050406030204" pitchFamily="18" charset="0"/>
                            <a:ea typeface="宋体" panose="02010600030101010101" pitchFamily="2" charset="-122"/>
                          </a:rPr>
                        </m:ctrlPr>
                      </m:sSubPr>
                      <m:e>
                        <m:r>
                          <a:rPr lang="en-US" altLang="zh-CN" sz="2400" b="0" i="1" kern="0" smtClean="0">
                            <a:latin typeface="Cambria Math" panose="02040503050406030204" pitchFamily="18" charset="0"/>
                            <a:ea typeface="宋体" panose="02010600030101010101" pitchFamily="2" charset="-122"/>
                          </a:rPr>
                          <m:t>𝑧</m:t>
                        </m:r>
                      </m:e>
                      <m:sub>
                        <m:r>
                          <a:rPr lang="en-US" altLang="zh-CN" sz="2400" b="0" i="1" kern="0" smtClean="0">
                            <a:latin typeface="Cambria Math" panose="02040503050406030204" pitchFamily="18" charset="0"/>
                            <a:ea typeface="宋体" panose="02010600030101010101" pitchFamily="2" charset="-122"/>
                          </a:rPr>
                          <m:t>𝑖</m:t>
                        </m:r>
                      </m:sub>
                    </m:sSub>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is the </a:t>
                </a:r>
                <a:r>
                  <a:rPr lang="en-US" altLang="zh-CN" sz="2400" b="0" i="1" kern="0" dirty="0" err="1" smtClean="0">
                    <a:latin typeface="Calibri" panose="020F0502020204030204" pitchFamily="34" charset="0"/>
                    <a:ea typeface="宋体" panose="02010600030101010101" pitchFamily="2" charset="-122"/>
                    <a:cs typeface="Calibri" panose="020F0502020204030204" pitchFamily="34" charset="0"/>
                  </a:rPr>
                  <a:t>i</a:t>
                </a:r>
                <a:r>
                  <a:rPr lang="en-US" altLang="zh-CN" sz="2400" b="0" kern="0" dirty="0" err="1" smtClean="0">
                    <a:latin typeface="Calibri" panose="020F0502020204030204" pitchFamily="34" charset="0"/>
                    <a:ea typeface="宋体" panose="02010600030101010101" pitchFamily="2" charset="-122"/>
                    <a:cs typeface="Calibri" panose="020F0502020204030204" pitchFamily="34" charset="0"/>
                  </a:rPr>
                  <a:t>th</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mode, </a:t>
                </a:r>
                <a14:m>
                  <m:oMath xmlns:m="http://schemas.openxmlformats.org/officeDocument/2006/math">
                    <m:sSub>
                      <m:sSubPr>
                        <m:ctrlPr>
                          <a:rPr lang="en-US" altLang="zh-CN" sz="2400" b="0" i="1" kern="0">
                            <a:latin typeface="Cambria Math" panose="02040503050406030204" pitchFamily="18" charset="0"/>
                            <a:ea typeface="宋体" panose="02010600030101010101" pitchFamily="2" charset="-122"/>
                          </a:rPr>
                        </m:ctrlPr>
                      </m:sSubPr>
                      <m:e>
                        <m:r>
                          <a:rPr lang="en-US" altLang="zh-CN" sz="2400" b="0" i="1" kern="0" smtClean="0">
                            <a:latin typeface="Cambria Math" panose="02040503050406030204" pitchFamily="18" charset="0"/>
                            <a:ea typeface="宋体" panose="02010600030101010101" pitchFamily="2" charset="-122"/>
                          </a:rPr>
                          <m:t>𝑅</m:t>
                        </m:r>
                      </m:e>
                      <m:sub>
                        <m:r>
                          <a:rPr lang="en-US" altLang="zh-CN" sz="2400" b="0" i="1" kern="0">
                            <a:latin typeface="Cambria Math" panose="02040503050406030204" pitchFamily="18" charset="0"/>
                            <a:ea typeface="宋体" panose="02010600030101010101" pitchFamily="2" charset="-122"/>
                          </a:rPr>
                          <m:t>𝑖</m:t>
                        </m:r>
                      </m:sub>
                    </m:sSub>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is the residue,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m</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is the number of modes, and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N</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is the number of samples</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The characteristic polynomial of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y</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k</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is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such that the measured data is related by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None/>
                  <a:defRPr/>
                </a:pPr>
                <a:r>
                  <a:rPr lang="en-US" sz="2400" b="0" i="1" kern="0" dirty="0" smtClean="0">
                    <a:latin typeface="Calibri" panose="020F0502020204030204" pitchFamily="34" charset="0"/>
                  </a:rPr>
                  <a:t/>
                </a:r>
                <a:br>
                  <a:rPr lang="en-US" sz="2400" b="0" i="1" kern="0" dirty="0" smtClean="0">
                    <a:latin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304800" y="1295400"/>
                <a:ext cx="10820400" cy="5105400"/>
              </a:xfrm>
              <a:prstGeom prst="rect">
                <a:avLst/>
              </a:prstGeom>
              <a:blipFill rotWithShape="0">
                <a:blip r:embed="rId5"/>
                <a:stretch>
                  <a:fillRect l="-901" t="-19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Modal Analyses of Oscillations</a:t>
            </a:r>
          </a:p>
        </p:txBody>
      </p:sp>
      <p:sp>
        <p:nvSpPr>
          <p:cNvPr id="36868"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368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90582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7" name="Rectangle 3"/>
              <p:cNvSpPr txBox="1">
                <a:spLocks noChangeArrowheads="1"/>
              </p:cNvSpPr>
              <p:nvPr/>
            </p:nvSpPr>
            <p:spPr bwMode="auto">
              <a:xfrm>
                <a:off x="304800" y="1295400"/>
                <a:ext cx="10820400" cy="5105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Use the measured data to populate the linear equation</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The data matrix on the left side is known as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 “Hankel</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matrix </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Once the coefficients </a:t>
                </a:r>
                <a14:m>
                  <m:oMath xmlns:m="http://schemas.openxmlformats.org/officeDocument/2006/math">
                    <m:sSub>
                      <m:sSubPr>
                        <m:ctrlPr>
                          <a:rPr lang="en-US" altLang="zh-CN" sz="2400" b="0" i="1" kern="0">
                            <a:latin typeface="Cambria Math" panose="02040503050406030204" pitchFamily="18" charset="0"/>
                            <a:ea typeface="宋体" panose="02010600030101010101" pitchFamily="2" charset="-122"/>
                          </a:rPr>
                        </m:ctrlPr>
                      </m:sSubPr>
                      <m:e>
                        <m:r>
                          <a:rPr lang="en-US" altLang="zh-CN" sz="2400" b="0" i="1" kern="0" smtClean="0">
                            <a:latin typeface="Cambria Math" panose="02040503050406030204" pitchFamily="18" charset="0"/>
                            <a:ea typeface="宋体" panose="02010600030101010101" pitchFamily="2" charset="-122"/>
                          </a:rPr>
                          <m:t>𝑎</m:t>
                        </m:r>
                      </m:e>
                      <m:sub>
                        <m:r>
                          <a:rPr lang="en-US" altLang="zh-CN" sz="2400" b="0" i="1" kern="0">
                            <a:latin typeface="Cambria Math" panose="02040503050406030204" pitchFamily="18" charset="0"/>
                            <a:ea typeface="宋体" panose="02010600030101010101" pitchFamily="2" charset="-122"/>
                          </a:rPr>
                          <m:t>𝑖</m:t>
                        </m:r>
                      </m:sub>
                    </m:sSub>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are obtained, the roots </a:t>
                </a:r>
                <a14:m>
                  <m:oMath xmlns:m="http://schemas.openxmlformats.org/officeDocument/2006/math">
                    <m:sSub>
                      <m:sSubPr>
                        <m:ctrlPr>
                          <a:rPr lang="en-US" altLang="zh-CN" sz="2400" b="0" i="1" kern="0">
                            <a:latin typeface="Cambria Math" panose="02040503050406030204" pitchFamily="18" charset="0"/>
                            <a:ea typeface="宋体" panose="02010600030101010101" pitchFamily="2" charset="-122"/>
                          </a:rPr>
                        </m:ctrlPr>
                      </m:sSubPr>
                      <m:e>
                        <m:r>
                          <a:rPr lang="en-US" altLang="zh-CN" sz="2400" b="0" i="1" kern="0">
                            <a:latin typeface="Cambria Math" panose="02040503050406030204" pitchFamily="18" charset="0"/>
                            <a:ea typeface="宋体" panose="02010600030101010101" pitchFamily="2" charset="-122"/>
                          </a:rPr>
                          <m:t>𝑧</m:t>
                        </m:r>
                      </m:e>
                      <m:sub>
                        <m:r>
                          <a:rPr lang="en-US" altLang="zh-CN" sz="2400" b="0" i="1" kern="0">
                            <a:latin typeface="Cambria Math" panose="02040503050406030204" pitchFamily="18" charset="0"/>
                            <a:ea typeface="宋体" panose="02010600030101010101" pitchFamily="2" charset="-122"/>
                          </a:rPr>
                          <m:t>𝑖</m:t>
                        </m:r>
                      </m:sub>
                    </m:sSub>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can be computed </a:t>
                </a: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Note that the discrete-time system pole </a:t>
                </a:r>
                <a14:m>
                  <m:oMath xmlns:m="http://schemas.openxmlformats.org/officeDocument/2006/math">
                    <m:sSub>
                      <m:sSubPr>
                        <m:ctrlPr>
                          <a:rPr lang="en-US" altLang="zh-CN" sz="2400" b="0" i="1" kern="0">
                            <a:latin typeface="Cambria Math" panose="02040503050406030204" pitchFamily="18" charset="0"/>
                            <a:ea typeface="宋体" panose="02010600030101010101" pitchFamily="2" charset="-122"/>
                          </a:rPr>
                        </m:ctrlPr>
                      </m:sSubPr>
                      <m:e>
                        <m:r>
                          <a:rPr lang="en-US" altLang="zh-CN" sz="2400" b="0" i="1" kern="0">
                            <a:latin typeface="Cambria Math" panose="02040503050406030204" pitchFamily="18" charset="0"/>
                            <a:ea typeface="宋体" panose="02010600030101010101" pitchFamily="2" charset="-122"/>
                          </a:rPr>
                          <m:t>𝑧</m:t>
                        </m:r>
                      </m:e>
                      <m:sub>
                        <m:r>
                          <a:rPr lang="en-US" altLang="zh-CN" sz="2400" b="0" i="1" kern="0">
                            <a:latin typeface="Cambria Math" panose="02040503050406030204" pitchFamily="18" charset="0"/>
                            <a:ea typeface="宋体" panose="02010600030101010101" pitchFamily="2" charset="-122"/>
                          </a:rPr>
                          <m:t>𝑖</m:t>
                        </m:r>
                      </m:sub>
                    </m:sSub>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and its equivalent continuous-time pole </a:t>
                </a:r>
                <a14:m>
                  <m:oMath xmlns:m="http://schemas.openxmlformats.org/officeDocument/2006/math">
                    <m:sSub>
                      <m:sSubPr>
                        <m:ctrlPr>
                          <a:rPr lang="en-US" altLang="zh-CN" sz="2400" b="0" i="1" kern="0">
                            <a:latin typeface="Cambria Math" panose="02040503050406030204" pitchFamily="18" charset="0"/>
                            <a:ea typeface="宋体" panose="02010600030101010101" pitchFamily="2" charset="-122"/>
                          </a:rPr>
                        </m:ctrlPr>
                      </m:sSubPr>
                      <m:e>
                        <m:r>
                          <a:rPr lang="en-US" altLang="zh-CN" sz="2400" b="0" i="1" kern="0" smtClean="0">
                            <a:latin typeface="Cambria Math" panose="02040503050406030204" pitchFamily="18" charset="0"/>
                            <a:ea typeface="宋体" panose="02010600030101010101" pitchFamily="2" charset="-122"/>
                          </a:rPr>
                          <m:t>𝑠</m:t>
                        </m:r>
                      </m:e>
                      <m:sub>
                        <m:r>
                          <a:rPr lang="en-US" altLang="zh-CN" sz="2400" b="0" i="1" kern="0">
                            <a:latin typeface="Cambria Math" panose="02040503050406030204" pitchFamily="18" charset="0"/>
                            <a:ea typeface="宋体" panose="02010600030101010101" pitchFamily="2" charset="-122"/>
                          </a:rPr>
                          <m:t>𝑖</m:t>
                        </m:r>
                      </m:sub>
                    </m:sSub>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are related by </a:t>
                </a:r>
                <a14:m>
                  <m:oMath xmlns:m="http://schemas.openxmlformats.org/officeDocument/2006/math">
                    <m:sSub>
                      <m:sSubPr>
                        <m:ctrlPr>
                          <a:rPr lang="en-US" altLang="zh-CN" sz="2400" b="0" i="1" kern="0">
                            <a:latin typeface="Cambria Math" panose="02040503050406030204" pitchFamily="18" charset="0"/>
                            <a:ea typeface="宋体" panose="02010600030101010101" pitchFamily="2" charset="-122"/>
                          </a:rPr>
                        </m:ctrlPr>
                      </m:sSubPr>
                      <m:e>
                        <m:r>
                          <a:rPr lang="en-US" altLang="zh-CN" sz="2400" b="0" i="1" kern="0">
                            <a:latin typeface="Cambria Math" panose="02040503050406030204" pitchFamily="18" charset="0"/>
                            <a:ea typeface="宋体" panose="02010600030101010101" pitchFamily="2" charset="-122"/>
                          </a:rPr>
                          <m:t>𝑧</m:t>
                        </m:r>
                      </m:e>
                      <m:sub>
                        <m:r>
                          <a:rPr lang="en-US" altLang="zh-CN" sz="2400" b="0" i="1" kern="0">
                            <a:latin typeface="Cambria Math" panose="02040503050406030204" pitchFamily="18" charset="0"/>
                            <a:ea typeface="宋体" panose="02010600030101010101" pitchFamily="2" charset="-122"/>
                          </a:rPr>
                          <m:t>𝑖</m:t>
                        </m:r>
                      </m:sub>
                    </m:sSub>
                    <m:r>
                      <a:rPr lang="en-US" altLang="zh-CN" sz="2400" b="0" i="1" kern="0" smtClean="0">
                        <a:latin typeface="Cambria Math" panose="02040503050406030204" pitchFamily="18" charset="0"/>
                        <a:ea typeface="宋体" panose="02010600030101010101" pitchFamily="2" charset="-122"/>
                      </a:rPr>
                      <m:t>=</m:t>
                    </m:r>
                    <m:sSup>
                      <m:sSupPr>
                        <m:ctrlPr>
                          <a:rPr lang="en-US" altLang="zh-CN" sz="2400" b="0" i="1" kern="0" smtClean="0">
                            <a:latin typeface="Cambria Math" panose="02040503050406030204" pitchFamily="18" charset="0"/>
                            <a:ea typeface="宋体" panose="02010600030101010101" pitchFamily="2" charset="-122"/>
                          </a:rPr>
                        </m:ctrlPr>
                      </m:sSupPr>
                      <m:e>
                        <m:r>
                          <a:rPr lang="en-US" altLang="zh-CN" sz="2400" b="0" i="1" kern="0" smtClean="0">
                            <a:latin typeface="Cambria Math" panose="02040503050406030204" pitchFamily="18" charset="0"/>
                            <a:ea typeface="宋体" panose="02010600030101010101" pitchFamily="2" charset="-122"/>
                          </a:rPr>
                          <m:t>𝑒</m:t>
                        </m:r>
                      </m:e>
                      <m:sup>
                        <m:sSub>
                          <m:sSubPr>
                            <m:ctrlPr>
                              <a:rPr lang="en-US" altLang="zh-CN" sz="2400" b="0" i="1" kern="0" smtClean="0">
                                <a:latin typeface="Cambria Math" panose="02040503050406030204" pitchFamily="18" charset="0"/>
                                <a:ea typeface="宋体" panose="02010600030101010101" pitchFamily="2" charset="-122"/>
                              </a:rPr>
                            </m:ctrlPr>
                          </m:sSubPr>
                          <m:e>
                            <m:r>
                              <a:rPr lang="en-US" altLang="zh-CN" sz="2400" b="0" i="1" kern="0" smtClean="0">
                                <a:latin typeface="Cambria Math" panose="02040503050406030204" pitchFamily="18" charset="0"/>
                                <a:ea typeface="宋体" panose="02010600030101010101" pitchFamily="2" charset="-122"/>
                              </a:rPr>
                              <m:t>𝑠</m:t>
                            </m:r>
                          </m:e>
                          <m:sub>
                            <m:r>
                              <a:rPr lang="en-US" altLang="zh-CN" sz="2400" b="0" i="1" kern="0" smtClean="0">
                                <a:latin typeface="Cambria Math" panose="02040503050406030204" pitchFamily="18" charset="0"/>
                                <a:ea typeface="宋体" panose="02010600030101010101" pitchFamily="2" charset="-122"/>
                              </a:rPr>
                              <m:t>𝑖</m:t>
                            </m:r>
                          </m:sub>
                        </m:sSub>
                        <m:r>
                          <a:rPr lang="en-US" altLang="zh-CN" sz="2400" b="0" i="1" kern="0" smtClean="0">
                            <a:latin typeface="Cambria Math" panose="02040503050406030204" pitchFamily="18" charset="0"/>
                            <a:ea typeface="宋体" panose="02010600030101010101" pitchFamily="2" charset="-122"/>
                          </a:rPr>
                          <m:t>𝑇</m:t>
                        </m:r>
                      </m:sup>
                    </m:sSup>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or </a:t>
                </a:r>
                <a14:m>
                  <m:oMath xmlns:m="http://schemas.openxmlformats.org/officeDocument/2006/math">
                    <m:sSub>
                      <m:sSubPr>
                        <m:ctrlPr>
                          <a:rPr lang="en-US" altLang="zh-CN" sz="2400" b="0" i="1" kern="0">
                            <a:latin typeface="Cambria Math" panose="02040503050406030204" pitchFamily="18" charset="0"/>
                            <a:ea typeface="宋体" panose="02010600030101010101" pitchFamily="2" charset="-122"/>
                          </a:rPr>
                        </m:ctrlPr>
                      </m:sSubPr>
                      <m:e>
                        <m:r>
                          <a:rPr lang="en-US" altLang="zh-CN" sz="2400" b="0" i="1" kern="0">
                            <a:latin typeface="Cambria Math" panose="02040503050406030204" pitchFamily="18" charset="0"/>
                            <a:ea typeface="宋体" panose="02010600030101010101" pitchFamily="2" charset="-122"/>
                          </a:rPr>
                          <m:t>𝑠</m:t>
                        </m:r>
                      </m:e>
                      <m:sub>
                        <m:r>
                          <a:rPr lang="en-US" altLang="zh-CN" sz="2400" b="0" i="1" kern="0">
                            <a:latin typeface="Cambria Math" panose="02040503050406030204" pitchFamily="18" charset="0"/>
                            <a:ea typeface="宋体" panose="02010600030101010101" pitchFamily="2" charset="-122"/>
                          </a:rPr>
                          <m:t>𝑖</m:t>
                        </m:r>
                      </m:sub>
                    </m:sSub>
                    <m:r>
                      <a:rPr lang="en-US" altLang="zh-CN" sz="2400" b="0" i="1" kern="0" smtClean="0">
                        <a:latin typeface="Cambria Math" panose="02040503050406030204" pitchFamily="18" charset="0"/>
                        <a:ea typeface="宋体" panose="02010600030101010101" pitchFamily="2" charset="-122"/>
                      </a:rPr>
                      <m:t>=</m:t>
                    </m:r>
                    <m:func>
                      <m:funcPr>
                        <m:ctrlPr>
                          <a:rPr lang="en-US" altLang="zh-CN" sz="2400" b="0" i="1" kern="0" smtClean="0">
                            <a:latin typeface="Cambria Math" panose="02040503050406030204" pitchFamily="18" charset="0"/>
                            <a:ea typeface="宋体" panose="02010600030101010101" pitchFamily="2" charset="-122"/>
                          </a:rPr>
                        </m:ctrlPr>
                      </m:funcPr>
                      <m:fName>
                        <m:r>
                          <m:rPr>
                            <m:sty m:val="p"/>
                          </m:rPr>
                          <a:rPr lang="en-US" altLang="zh-CN" sz="2400" b="0" i="0" kern="0" smtClean="0">
                            <a:latin typeface="Cambria Math" panose="02040503050406030204" pitchFamily="18" charset="0"/>
                            <a:ea typeface="宋体" panose="02010600030101010101" pitchFamily="2" charset="-122"/>
                          </a:rPr>
                          <m:t>ln</m:t>
                        </m:r>
                      </m:fName>
                      <m:e>
                        <m:d>
                          <m:dPr>
                            <m:ctrlPr>
                              <a:rPr lang="en-US" altLang="zh-CN" sz="2400" b="0" i="1" kern="0" smtClean="0">
                                <a:latin typeface="Cambria Math" panose="02040503050406030204" pitchFamily="18" charset="0"/>
                                <a:ea typeface="宋体" panose="02010600030101010101" pitchFamily="2" charset="-122"/>
                              </a:rPr>
                            </m:ctrlPr>
                          </m:dPr>
                          <m:e>
                            <m:sSub>
                              <m:sSubPr>
                                <m:ctrlPr>
                                  <a:rPr lang="en-US" altLang="zh-CN" sz="2400" b="0" i="1" kern="0" smtClean="0">
                                    <a:latin typeface="Cambria Math" panose="02040503050406030204" pitchFamily="18" charset="0"/>
                                    <a:ea typeface="宋体" panose="02010600030101010101" pitchFamily="2" charset="-122"/>
                                  </a:rPr>
                                </m:ctrlPr>
                              </m:sSubPr>
                              <m:e>
                                <m:r>
                                  <a:rPr lang="en-US" altLang="zh-CN" sz="2400" b="0" i="1" kern="0" smtClean="0">
                                    <a:latin typeface="Cambria Math" panose="02040503050406030204" pitchFamily="18" charset="0"/>
                                    <a:ea typeface="宋体" panose="02010600030101010101" pitchFamily="2" charset="-122"/>
                                  </a:rPr>
                                  <m:t>𝑧</m:t>
                                </m:r>
                              </m:e>
                              <m:sub>
                                <m:r>
                                  <a:rPr lang="en-US" altLang="zh-CN" sz="2400" b="0" i="1" kern="0" smtClean="0">
                                    <a:latin typeface="Cambria Math" panose="02040503050406030204" pitchFamily="18" charset="0"/>
                                    <a:ea typeface="宋体" panose="02010600030101010101" pitchFamily="2" charset="-122"/>
                                  </a:rPr>
                                  <m:t>𝑖</m:t>
                                </m:r>
                              </m:sub>
                            </m:sSub>
                          </m:e>
                        </m:d>
                      </m:e>
                    </m:func>
                    <m:r>
                      <a:rPr lang="en-US" altLang="zh-CN" sz="2400" b="0" i="1" kern="0" smtClean="0">
                        <a:latin typeface="Cambria Math" panose="02040503050406030204" pitchFamily="18" charset="0"/>
                        <a:ea typeface="宋体" panose="02010600030101010101" pitchFamily="2" charset="-122"/>
                      </a:rPr>
                      <m:t>/</m:t>
                    </m:r>
                    <m:r>
                      <a:rPr lang="en-US" altLang="zh-CN" sz="2400" b="0" i="1" kern="0" smtClean="0">
                        <a:latin typeface="Cambria Math" panose="02040503050406030204" pitchFamily="18" charset="0"/>
                        <a:ea typeface="宋体" panose="02010600030101010101" pitchFamily="2" charset="-122"/>
                      </a:rPr>
                      <m:t>𝑇</m:t>
                    </m:r>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Because the measured signal contains noise, nonlinearity, and DC values, a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high-order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polynomial is required at the first stage to find a good </a:t>
                </a:r>
                <a:r>
                  <a:rPr lang="en-US" altLang="zh-CN" sz="2400" b="0" kern="0" dirty="0" err="1" smtClean="0">
                    <a:latin typeface="Calibri" panose="020F0502020204030204" pitchFamily="34" charset="0"/>
                    <a:ea typeface="宋体" panose="02010600030101010101" pitchFamily="2" charset="-122"/>
                    <a:cs typeface="Calibri" panose="020F0502020204030204" pitchFamily="34" charset="0"/>
                  </a:rPr>
                  <a:t>Prony</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fit for the input signal. In the second stage, the number of modes can be reduced by keeping only the dominant poles.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sz="2400" b="0" i="1" kern="0" dirty="0" smtClean="0">
                    <a:latin typeface="Calibri" panose="020F0502020204030204" pitchFamily="34" charset="0"/>
                  </a:rPr>
                  <a:t/>
                </a:r>
                <a:br>
                  <a:rPr lang="en-US" sz="2400" b="0" i="1" kern="0" dirty="0" smtClean="0">
                    <a:latin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mc:Choice>
        <mc:Fallback>
          <p:sp>
            <p:nvSpPr>
              <p:cNvPr id="7" name="Rectangle 3"/>
              <p:cNvSpPr txBox="1">
                <a:spLocks noRot="1" noChangeAspect="1" noMove="1" noResize="1" noEditPoints="1" noAdjustHandles="1" noChangeArrowheads="1" noChangeShapeType="1" noTextEdit="1"/>
              </p:cNvSpPr>
              <p:nvPr/>
            </p:nvSpPr>
            <p:spPr bwMode="auto">
              <a:xfrm>
                <a:off x="304800" y="1295400"/>
                <a:ext cx="10820400" cy="5105400"/>
              </a:xfrm>
              <a:prstGeom prst="rect">
                <a:avLst/>
              </a:prstGeom>
              <a:blipFill rotWithShape="0">
                <a:blip r:embed="rId3"/>
                <a:stretch>
                  <a:fillRect l="-901" t="-1912" b="-69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81000" y="1295400"/>
            <a:ext cx="5257800" cy="5105400"/>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100</a:t>
            </a:r>
            <a:r>
              <a:rPr lang="en-US" altLang="zh-CN" sz="2400" baseline="30000" dirty="0" smtClean="0">
                <a:latin typeface="Calibri" panose="020F0502020204030204" pitchFamily="34" charset="0"/>
                <a:ea typeface="宋体" panose="02010600030101010101" pitchFamily="2" charset="-122"/>
                <a:cs typeface="Calibri" panose="020F0502020204030204" pitchFamily="34" charset="0"/>
              </a:rPr>
              <a:t>th</a:t>
            </a:r>
            <a:r>
              <a:rPr lang="en-US" altLang="zh-CN" sz="2400" dirty="0" smtClean="0">
                <a:latin typeface="Calibri" panose="020F0502020204030204" pitchFamily="34" charset="0"/>
                <a:ea typeface="宋体" panose="02010600030101010101" pitchFamily="2" charset="-122"/>
                <a:cs typeface="Calibri" panose="020F0502020204030204" pitchFamily="34" charset="0"/>
              </a:rPr>
              <a:t>-order fit: note a large DC component removed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37891"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Modal Analysis Example</a:t>
            </a:r>
          </a:p>
        </p:txBody>
      </p:sp>
      <p:sp>
        <p:nvSpPr>
          <p:cNvPr id="37892"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Rectangle 3"/>
          <p:cNvSpPr txBox="1">
            <a:spLocks noChangeArrowheads="1"/>
          </p:cNvSpPr>
          <p:nvPr/>
        </p:nvSpPr>
        <p:spPr bwMode="auto">
          <a:xfrm>
            <a:off x="6553200" y="1293813"/>
            <a:ext cx="5257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2</a:t>
            </a:r>
            <a:r>
              <a:rPr lang="en-US" altLang="zh-CN" sz="2400" b="0" kern="0" baseline="30000" dirty="0" smtClean="0">
                <a:latin typeface="Calibri" panose="020F0502020204030204" pitchFamily="34" charset="0"/>
                <a:ea typeface="宋体" panose="02010600030101010101" pitchFamily="2" charset="-122"/>
                <a:cs typeface="Calibri" panose="020F0502020204030204" pitchFamily="34" charset="0"/>
              </a:rPr>
              <a:t>nd</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-order fit</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p:pic>
        <p:nvPicPr>
          <p:cNvPr id="378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 y="2092325"/>
            <a:ext cx="53371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0955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81000" y="1295400"/>
            <a:ext cx="5257800" cy="5105400"/>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This example demonstrates the concept of energy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functions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using PMU data</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From Chapter 9, the total energy function is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where the potential energy is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and the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kinetic energy is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38915"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Energy Function Analysis - Review</a:t>
            </a:r>
          </a:p>
        </p:txBody>
      </p:sp>
      <p:sp>
        <p:nvSpPr>
          <p:cNvPr id="38916"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Rectangle 3"/>
          <p:cNvSpPr txBox="1">
            <a:spLocks noChangeArrowheads="1"/>
          </p:cNvSpPr>
          <p:nvPr/>
        </p:nvSpPr>
        <p:spPr bwMode="auto">
          <a:xfrm>
            <a:off x="6324600" y="1219200"/>
            <a:ext cx="5486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The event:</a:t>
            </a:r>
          </a:p>
          <a:p>
            <a:pPr marL="514350" lvl="1" eaLnBrk="1" hangingPunct="1">
              <a:lnSpc>
                <a:spcPct val="90000"/>
              </a:lnSpc>
              <a:defRPr/>
            </a:pPr>
            <a:r>
              <a:rPr lang="en-US" altLang="zh-CN" sz="2200" b="0" kern="0" dirty="0" smtClean="0">
                <a:latin typeface="Calibri" panose="020F0502020204030204" pitchFamily="34" charset="0"/>
                <a:ea typeface="宋体" panose="02010600030101010101" pitchFamily="2" charset="-122"/>
                <a:cs typeface="Calibri" panose="020F0502020204030204" pitchFamily="34" charset="0"/>
              </a:rPr>
              <a:t>Some control equipment malfunctioned at a generating </a:t>
            </a:r>
            <a:r>
              <a:rPr lang="en-US" altLang="zh-CN" sz="2200" b="0" kern="0" dirty="0" smtClean="0">
                <a:latin typeface="Calibri" panose="020F0502020204030204" pitchFamily="34" charset="0"/>
                <a:ea typeface="宋体" panose="02010600030101010101" pitchFamily="2" charset="-122"/>
                <a:cs typeface="Calibri" panose="020F0502020204030204" pitchFamily="34" charset="0"/>
              </a:rPr>
              <a:t>plant</a:t>
            </a:r>
            <a:endParaRPr lang="en-US" altLang="zh-CN" sz="2200" b="0" kern="0" dirty="0" smtClean="0">
              <a:latin typeface="Calibri" panose="020F0502020204030204" pitchFamily="34" charset="0"/>
              <a:ea typeface="宋体" panose="02010600030101010101" pitchFamily="2" charset="-122"/>
              <a:cs typeface="Calibri" panose="020F0502020204030204" pitchFamily="34" charset="0"/>
            </a:endParaRPr>
          </a:p>
          <a:p>
            <a:pPr marL="514350" lvl="1" eaLnBrk="1" hangingPunct="1">
              <a:lnSpc>
                <a:spcPct val="90000"/>
              </a:lnSpc>
              <a:defRPr/>
            </a:pPr>
            <a:r>
              <a:rPr lang="en-US" altLang="zh-CN" sz="2200" b="0" kern="0" dirty="0" smtClean="0">
                <a:latin typeface="Calibri" panose="020F0502020204030204" pitchFamily="34" charset="0"/>
                <a:ea typeface="宋体" panose="02010600030101010101" pitchFamily="2" charset="-122"/>
                <a:cs typeface="Calibri" panose="020F0502020204030204" pitchFamily="34" charset="0"/>
              </a:rPr>
              <a:t>The power system can be modeled as a two-machine system </a:t>
            </a:r>
          </a:p>
          <a:p>
            <a:pPr marL="514350" lvl="1" eaLnBrk="1" hangingPunct="1">
              <a:lnSpc>
                <a:spcPct val="90000"/>
              </a:lnSpc>
              <a:defRPr/>
            </a:pPr>
            <a:r>
              <a:rPr lang="en-US" altLang="zh-CN" sz="2200" b="0" kern="0" dirty="0" smtClean="0">
                <a:latin typeface="Calibri" panose="020F0502020204030204" pitchFamily="34" charset="0"/>
                <a:ea typeface="宋体" panose="02010600030101010101" pitchFamily="2" charset="-122"/>
                <a:cs typeface="Calibri" panose="020F0502020204030204" pitchFamily="34" charset="0"/>
              </a:rPr>
              <a:t>The machine inertias and the equivalent reactance between the two machines can be estimated </a:t>
            </a:r>
            <a:r>
              <a:rPr lang="en-US" altLang="zh-CN" sz="2200" b="0" kern="0" dirty="0" smtClean="0">
                <a:latin typeface="Calibri" panose="020F0502020204030204" pitchFamily="34" charset="0"/>
                <a:ea typeface="宋体" panose="02010600030101010101" pitchFamily="2" charset="-122"/>
                <a:cs typeface="Calibri" panose="020F0502020204030204" pitchFamily="34" charset="0"/>
              </a:rPr>
              <a:t>from PMU data using </a:t>
            </a:r>
            <a:r>
              <a:rPr lang="en-US" altLang="zh-CN" sz="2200" b="0" kern="0" dirty="0" smtClean="0">
                <a:latin typeface="Calibri" panose="020F0502020204030204" pitchFamily="34" charset="0"/>
                <a:ea typeface="宋体" panose="02010600030101010101" pitchFamily="2" charset="-122"/>
                <a:cs typeface="Calibri" panose="020F0502020204030204" pitchFamily="34" charset="0"/>
              </a:rPr>
              <a:t>the methods in [179,180]</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The measured data will clearly show that the energy function captures the electromechanical oscillations (Note that the energy function is used to determine the transient stability of power systems, which is a function of the machine swing dynamics)</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p:pic>
        <p:nvPicPr>
          <p:cNvPr id="389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68650"/>
            <a:ext cx="320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7353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445125"/>
            <a:ext cx="2514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81000" y="1295400"/>
            <a:ext cx="5257800" cy="5105400"/>
          </a:xfrm>
        </p:spPr>
        <p:txBody>
          <a:bodyPr/>
          <a:lstStyle/>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39939"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Recorded PMU Data</a:t>
            </a:r>
          </a:p>
        </p:txBody>
      </p:sp>
      <p:sp>
        <p:nvSpPr>
          <p:cNvPr id="39940"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Rectangle 3"/>
          <p:cNvSpPr txBox="1">
            <a:spLocks noChangeArrowheads="1"/>
          </p:cNvSpPr>
          <p:nvPr/>
        </p:nvSpPr>
        <p:spPr bwMode="auto">
          <a:xfrm>
            <a:off x="6553200" y="1293813"/>
            <a:ext cx="5257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p:pic>
        <p:nvPicPr>
          <p:cNvPr id="399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203325"/>
            <a:ext cx="32639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1192213"/>
            <a:ext cx="3381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1279525"/>
            <a:ext cx="3481387"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68738"/>
            <a:ext cx="3378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91025" y="3811588"/>
            <a:ext cx="345757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3903663"/>
            <a:ext cx="3313113"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381000" y="1295400"/>
            <a:ext cx="5257800" cy="5105400"/>
          </a:xfrm>
        </p:spPr>
        <p:txBody>
          <a:bodyPr/>
          <a:lstStyle/>
          <a:p>
            <a:pPr marL="228600" indent="-228600" eaLnBrk="1" hangingPunct="1">
              <a:lnSpc>
                <a:spcPct val="90000"/>
              </a:lnSpc>
            </a:pPr>
            <a:endParaRPr lang="en-US" altLang="zh-CN" sz="240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smtClean="0">
              <a:latin typeface="Calibri" panose="020F0502020204030204" pitchFamily="34" charset="0"/>
              <a:ea typeface="宋体" panose="02010600030101010101" pitchFamily="2" charset="-122"/>
              <a:cs typeface="Calibri" panose="020F0502020204030204" pitchFamily="34" charset="0"/>
            </a:endParaRPr>
          </a:p>
        </p:txBody>
      </p:sp>
      <p:sp>
        <p:nvSpPr>
          <p:cNvPr id="40963"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Energy Function Plots</a:t>
            </a:r>
          </a:p>
        </p:txBody>
      </p:sp>
      <p:sp>
        <p:nvSpPr>
          <p:cNvPr id="40964"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Rectangle 3"/>
          <p:cNvSpPr txBox="1">
            <a:spLocks noChangeArrowheads="1"/>
          </p:cNvSpPr>
          <p:nvPr/>
        </p:nvSpPr>
        <p:spPr bwMode="auto">
          <a:xfrm>
            <a:off x="685800" y="4497388"/>
            <a:ext cx="110490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KE                                                      PE                                               Total Energy</a:t>
            </a: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Note KE and PE contain oscillations from the machine swings</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Total energy does not show machine swings.  Without the swings,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the external stimuli</a:t>
            </a:r>
            <a:r>
              <a:rPr lang="en-US" altLang="zh-CN" sz="2400" b="0" kern="0" dirty="0">
                <a:latin typeface="Calibri" panose="020F0502020204030204" pitchFamily="34" charset="0"/>
                <a:ea typeface="宋体" panose="02010600030101010101" pitchFamily="2" charset="-122"/>
                <a:cs typeface="Calibri" panose="020F0502020204030204" pitchFamily="34" charset="0"/>
              </a:rPr>
              <a:t>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are clearly visible.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p:pic>
        <p:nvPicPr>
          <p:cNvPr id="4096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28738"/>
            <a:ext cx="38100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28738"/>
            <a:ext cx="38481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416050"/>
            <a:ext cx="38354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81000" y="1295400"/>
            <a:ext cx="5257800" cy="5105400"/>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Effective damping of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swing modes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requires good controllability and observability </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Using PMU data, one can obtain signals with clear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swing mode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content, thus improving observability</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However, remote PMU data may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have to be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used, and thus requiring a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communication system to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send the data (see figure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to the right)</a:t>
            </a: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41987"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Control Design using PMU Data</a:t>
            </a:r>
          </a:p>
        </p:txBody>
      </p:sp>
      <p:sp>
        <p:nvSpPr>
          <p:cNvPr id="41988"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Rectangle 3"/>
          <p:cNvSpPr txBox="1">
            <a:spLocks noChangeArrowheads="1"/>
          </p:cNvSpPr>
          <p:nvPr/>
        </p:nvSpPr>
        <p:spPr bwMode="auto">
          <a:xfrm>
            <a:off x="5791200" y="1293813"/>
            <a:ext cx="5791200"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dirty="0" smtClean="0">
                <a:latin typeface="Calibri" panose="020F0502020204030204" pitchFamily="34" charset="0"/>
                <a:ea typeface="宋体" panose="02010600030101010101" pitchFamily="2" charset="-122"/>
                <a:cs typeface="Calibri" panose="020F0502020204030204" pitchFamily="34" charset="0"/>
              </a:rPr>
              <a:t>The bottom line is that PMU data will have a time delay: data processing and storing, data transmission, … - hopefully &lt; 100 </a:t>
            </a:r>
            <a:r>
              <a:rPr lang="en-US" altLang="zh-CN" sz="2400" b="0" dirty="0" err="1" smtClean="0">
                <a:latin typeface="Calibri" panose="020F0502020204030204" pitchFamily="34" charset="0"/>
                <a:ea typeface="宋体" panose="02010600030101010101" pitchFamily="2" charset="-122"/>
                <a:cs typeface="Calibri" panose="020F0502020204030204" pitchFamily="34" charset="0"/>
              </a:rPr>
              <a:t>ms</a:t>
            </a:r>
            <a:endParaRPr lang="en-US" altLang="zh-CN" sz="2400" b="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Delay in time is equivalent to phase lag in frequency domain</a:t>
            </a:r>
            <a:endParaRPr lang="en-US" altLang="zh-CN" sz="20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Thus in damping control design using PSS (Chapter 8), more phase lead will be required in the phase compensator</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p:pic>
        <p:nvPicPr>
          <p:cNvPr id="419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3200" y="4200525"/>
            <a:ext cx="787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81000" y="1295400"/>
            <a:ext cx="5257800" cy="5105400"/>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Interarea mode at 3 rad/s</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Delay = 100 </a:t>
            </a:r>
            <a:r>
              <a:rPr lang="en-US" altLang="zh-CN" sz="2400" dirty="0" err="1" smtClean="0">
                <a:latin typeface="Calibri" panose="020F0502020204030204" pitchFamily="34" charset="0"/>
                <a:ea typeface="宋体" panose="02010600030101010101" pitchFamily="2" charset="-122"/>
                <a:cs typeface="Calibri" panose="020F0502020204030204" pitchFamily="34" charset="0"/>
              </a:rPr>
              <a:t>ms</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implies a phase lag </a:t>
            </a: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Use 1</a:t>
            </a:r>
            <a:r>
              <a:rPr lang="en-US" altLang="zh-CN" sz="2400" baseline="30000" dirty="0" smtClean="0">
                <a:latin typeface="Calibri" panose="020F0502020204030204" pitchFamily="34" charset="0"/>
                <a:ea typeface="宋体" panose="02010600030101010101" pitchFamily="2" charset="-122"/>
                <a:cs typeface="Calibri" panose="020F0502020204030204" pitchFamily="34" charset="0"/>
              </a:rPr>
              <a:t>st</a:t>
            </a:r>
            <a:r>
              <a:rPr lang="en-US" altLang="zh-CN" sz="2400" dirty="0" smtClean="0">
                <a:latin typeface="Calibri" panose="020F0502020204030204" pitchFamily="34" charset="0"/>
                <a:ea typeface="宋体" panose="02010600030101010101" pitchFamily="2" charset="-122"/>
                <a:cs typeface="Calibri" panose="020F0502020204030204" pitchFamily="34" charset="0"/>
              </a:rPr>
              <a:t>-order Padé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approximation</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to model the impact of the delay</a:t>
            </a: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We will insert the </a:t>
            </a:r>
            <a:r>
              <a:rPr lang="en-US" altLang="zh-CN" sz="2400" dirty="0" err="1" smtClean="0">
                <a:latin typeface="Calibri" panose="020F0502020204030204" pitchFamily="34" charset="0"/>
                <a:ea typeface="宋体" panose="02010600030101010101" pitchFamily="2" charset="-122"/>
                <a:cs typeface="Calibri" panose="020F0502020204030204" pitchFamily="34" charset="0"/>
              </a:rPr>
              <a:t>Padé</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function into the feedback path of the PSS design system in Example 8.7 and redesign the phase compensation</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The original compensator has only 1 stage</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43011"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Example: Control Design using PMU Data</a:t>
            </a:r>
          </a:p>
        </p:txBody>
      </p:sp>
      <p:sp>
        <p:nvSpPr>
          <p:cNvPr id="43012"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430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4775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2894013"/>
            <a:ext cx="23876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917700"/>
            <a:ext cx="289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99275" y="2425700"/>
            <a:ext cx="3911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0" name="Rectangle 3"/>
              <p:cNvSpPr txBox="1">
                <a:spLocks noChangeArrowheads="1"/>
              </p:cNvSpPr>
              <p:nvPr/>
            </p:nvSpPr>
            <p:spPr bwMode="auto">
              <a:xfrm>
                <a:off x="6172200" y="1295400"/>
                <a:ext cx="5257800" cy="5105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second stage with</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is added </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 PSS gain of </a:t>
                </a:r>
                <a14:m>
                  <m:oMath xmlns:m="http://schemas.openxmlformats.org/officeDocument/2006/math">
                    <m:sSub>
                      <m:sSubPr>
                        <m:ctrlPr>
                          <a:rPr lang="en-US" altLang="zh-CN" sz="2400" b="0" i="1" kern="0" smtClean="0">
                            <a:latin typeface="Cambria Math" panose="02040503050406030204" pitchFamily="18" charset="0"/>
                            <a:ea typeface="宋体" panose="02010600030101010101" pitchFamily="2" charset="-122"/>
                          </a:rPr>
                        </m:ctrlPr>
                      </m:sSubPr>
                      <m:e>
                        <m:r>
                          <a:rPr lang="en-US" altLang="zh-CN" sz="2400" b="0" i="1" kern="0" smtClean="0">
                            <a:latin typeface="Cambria Math" panose="02040503050406030204" pitchFamily="18" charset="0"/>
                            <a:ea typeface="宋体" panose="02010600030101010101" pitchFamily="2" charset="-122"/>
                          </a:rPr>
                          <m:t>𝐾</m:t>
                        </m:r>
                      </m:e>
                      <m:sub>
                        <m:r>
                          <m:rPr>
                            <m:sty m:val="p"/>
                          </m:rPr>
                          <a:rPr lang="en-US" altLang="zh-CN" sz="2400" b="0" i="0" kern="0" smtClean="0">
                            <a:latin typeface="Cambria Math" panose="02040503050406030204" pitchFamily="18" charset="0"/>
                            <a:ea typeface="宋体" panose="02010600030101010101" pitchFamily="2" charset="-122"/>
                          </a:rPr>
                          <m:t>PSS</m:t>
                        </m:r>
                      </m:sub>
                    </m:sSub>
                    <m:r>
                      <a:rPr lang="en-US" altLang="zh-CN" sz="2400" b="0" i="1" kern="0" smtClean="0">
                        <a:latin typeface="Cambria Math" panose="02040503050406030204" pitchFamily="18" charset="0"/>
                        <a:ea typeface="宋体" panose="02010600030101010101" pitchFamily="2" charset="-122"/>
                      </a:rPr>
                      <m:t>=0.2</m:t>
                    </m:r>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achieves a damping ration of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0.1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for the swing mode</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mc:Choice>
        <mc:Fallback>
          <p:sp>
            <p:nvSpPr>
              <p:cNvPr id="10" name="Rectangle 3"/>
              <p:cNvSpPr txBox="1">
                <a:spLocks noRot="1" noChangeAspect="1" noMove="1" noResize="1" noEditPoints="1" noAdjustHandles="1" noChangeArrowheads="1" noChangeShapeType="1" noTextEdit="1"/>
              </p:cNvSpPr>
              <p:nvPr/>
            </p:nvSpPr>
            <p:spPr bwMode="auto">
              <a:xfrm>
                <a:off x="6172200" y="1295400"/>
                <a:ext cx="5257800" cy="5105400"/>
              </a:xfrm>
              <a:prstGeom prst="rect">
                <a:avLst/>
              </a:prstGeom>
              <a:blipFill rotWithShape="0">
                <a:blip r:embed="rId6"/>
                <a:stretch>
                  <a:fillRect l="-1856" t="-19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9675" y="1271588"/>
            <a:ext cx="3311525"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8313" y="1257300"/>
            <a:ext cx="33670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2863" y="3733800"/>
            <a:ext cx="3417887"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body" idx="1"/>
          </p:nvPr>
        </p:nvSpPr>
        <p:spPr>
          <a:xfrm>
            <a:off x="914400" y="1752600"/>
            <a:ext cx="2057400" cy="1143000"/>
          </a:xfrm>
        </p:spPr>
        <p:txBody>
          <a:bodyPr/>
          <a:lstStyle/>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Root-locus plot with no time delay</a:t>
            </a: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44038" name="Rectangle 2"/>
          <p:cNvSpPr>
            <a:spLocks noGrp="1" noChangeArrowheads="1"/>
          </p:cNvSpPr>
          <p:nvPr>
            <p:ph type="title"/>
          </p:nvPr>
        </p:nvSpPr>
        <p:spPr>
          <a:xfrm>
            <a:off x="2133600" y="381000"/>
            <a:ext cx="7848600" cy="609600"/>
          </a:xfrm>
        </p:spPr>
        <p:txBody>
          <a:bodyPr/>
          <a:lstStyle/>
          <a:p>
            <a:pPr algn="ctr" eaLnBrk="1" hangingPunct="1"/>
            <a:r>
              <a:rPr lang="en-US" altLang="zh-CN" smtClean="0">
                <a:solidFill>
                  <a:srgbClr val="031896"/>
                </a:solidFill>
                <a:latin typeface="Calibri" panose="020F0502020204030204" pitchFamily="34" charset="0"/>
                <a:ea typeface="宋体" panose="02010600030101010101" pitchFamily="2" charset="-122"/>
                <a:cs typeface="Calibri" panose="020F0502020204030204" pitchFamily="34" charset="0"/>
              </a:rPr>
              <a:t>Example: Control Design using PMU Data</a:t>
            </a:r>
          </a:p>
        </p:txBody>
      </p:sp>
      <p:sp>
        <p:nvSpPr>
          <p:cNvPr id="44039" name="Line 4"/>
          <p:cNvSpPr>
            <a:spLocks noChangeShapeType="1"/>
          </p:cNvSpPr>
          <p:nvPr/>
        </p:nvSpPr>
        <p:spPr bwMode="auto">
          <a:xfrm flipV="1">
            <a:off x="0" y="1143000"/>
            <a:ext cx="12192000" cy="333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Rectangle 3"/>
          <p:cNvSpPr txBox="1">
            <a:spLocks noChangeArrowheads="1"/>
          </p:cNvSpPr>
          <p:nvPr/>
        </p:nvSpPr>
        <p:spPr bwMode="auto">
          <a:xfrm>
            <a:off x="5791200" y="1293813"/>
            <a:ext cx="5791200"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11" name="Rectangle 3"/>
          <p:cNvSpPr txBox="1">
            <a:spLocks noChangeArrowheads="1"/>
          </p:cNvSpPr>
          <p:nvPr/>
        </p:nvSpPr>
        <p:spPr bwMode="auto">
          <a:xfrm>
            <a:off x="8763000" y="1779588"/>
            <a:ext cx="304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Root-locus plot with time delay but no additional phase comp</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12" name="Rectangle 3"/>
          <p:cNvSpPr txBox="1">
            <a:spLocks noChangeArrowheads="1"/>
          </p:cNvSpPr>
          <p:nvPr/>
        </p:nvSpPr>
        <p:spPr bwMode="auto">
          <a:xfrm>
            <a:off x="7162800" y="4325938"/>
            <a:ext cx="304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Root-locus plot with time delay and additional phase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lead comp</a:t>
            </a: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0" y="1676400"/>
            <a:ext cx="54737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SCADA vs PMU Measurements</a:t>
            </a:r>
          </a:p>
        </p:txBody>
      </p:sp>
      <p:sp>
        <p:nvSpPr>
          <p:cNvPr id="7172" name="Rectangle 3"/>
          <p:cNvSpPr>
            <a:spLocks noGrp="1" noChangeArrowheads="1"/>
          </p:cNvSpPr>
          <p:nvPr>
            <p:ph type="body" idx="1"/>
          </p:nvPr>
        </p:nvSpPr>
        <p:spPr>
          <a:xfrm>
            <a:off x="152400" y="1143000"/>
            <a:ext cx="7086600" cy="5410200"/>
          </a:xfrm>
        </p:spPr>
        <p:txBody>
          <a:bodyPr/>
          <a:lstStyle/>
          <a:p>
            <a:pPr marL="228600" indent="-228600" eaLnBrk="1" hangingPunct="1">
              <a:lnSpc>
                <a:spcPct val="90000"/>
              </a:lnSpc>
            </a:pPr>
            <a:r>
              <a:rPr lang="en-US" altLang="zh-CN" sz="2200" dirty="0" smtClean="0">
                <a:latin typeface="Calibri" panose="020F0502020204030204" pitchFamily="34" charset="0"/>
                <a:ea typeface="宋体" panose="02010600030101010101" pitchFamily="2" charset="-122"/>
                <a:cs typeface="Calibri" panose="020F0502020204030204" pitchFamily="34" charset="0"/>
              </a:rPr>
              <a:t>SCADA voltage and power measurements</a:t>
            </a:r>
          </a:p>
          <a:p>
            <a:pPr marL="228600" indent="-228600" eaLnBrk="1" hangingPunct="1">
              <a:lnSpc>
                <a:spcPct val="90000"/>
              </a:lnSpc>
            </a:pPr>
            <a:endParaRPr lang="en-US" altLang="zh-CN" sz="22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2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2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2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2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2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r>
              <a:rPr lang="en-US" altLang="zh-CN" sz="2200" i="1" dirty="0" smtClean="0">
                <a:latin typeface="Calibri" panose="020F0502020204030204" pitchFamily="34" charset="0"/>
                <a:ea typeface="宋体" panose="02010600030101010101" pitchFamily="2" charset="-122"/>
                <a:cs typeface="Calibri" panose="020F0502020204030204" pitchFamily="34" charset="0"/>
              </a:rPr>
              <a:t>V </a:t>
            </a:r>
            <a:r>
              <a:rPr lang="en-US" altLang="zh-CN" sz="2200" dirty="0" smtClean="0">
                <a:latin typeface="Calibri" panose="020F0502020204030204" pitchFamily="34" charset="0"/>
                <a:ea typeface="宋体" panose="02010600030101010101" pitchFamily="2" charset="-122"/>
                <a:cs typeface="Calibri" panose="020F0502020204030204" pitchFamily="34" charset="0"/>
              </a:rPr>
              <a:t>and </a:t>
            </a:r>
            <a:r>
              <a:rPr lang="en-US" altLang="zh-CN" sz="2200" i="1" dirty="0" smtClean="0">
                <a:latin typeface="Calibri" panose="020F0502020204030204" pitchFamily="34" charset="0"/>
                <a:ea typeface="宋体" panose="02010600030101010101" pitchFamily="2" charset="-122"/>
                <a:cs typeface="Calibri" panose="020F0502020204030204" pitchFamily="34" charset="0"/>
              </a:rPr>
              <a:t>P,Q</a:t>
            </a:r>
            <a:r>
              <a:rPr lang="en-US" altLang="zh-CN" sz="2200" dirty="0" smtClean="0">
                <a:latin typeface="Calibri" panose="020F0502020204030204" pitchFamily="34" charset="0"/>
                <a:ea typeface="宋体" panose="02010600030101010101" pitchFamily="2" charset="-122"/>
                <a:cs typeface="Calibri" panose="020F0502020204030204" pitchFamily="34" charset="0"/>
              </a:rPr>
              <a:t> are sampled every 5 sec. An RTU will transmit the data via modems, microwave, or internet in ICCP directly to control rooms or NERC Net. </a:t>
            </a:r>
          </a:p>
          <a:p>
            <a:pPr marL="228600" indent="-228600" eaLnBrk="1" hangingPunct="1">
              <a:lnSpc>
                <a:spcPct val="90000"/>
              </a:lnSpc>
            </a:pPr>
            <a:r>
              <a:rPr lang="en-US" altLang="zh-CN" sz="2200" dirty="0" smtClean="0">
                <a:latin typeface="Calibri" panose="020F0502020204030204" pitchFamily="34" charset="0"/>
                <a:ea typeface="宋体" panose="02010600030101010101" pitchFamily="2" charset="-122"/>
                <a:cs typeface="Calibri" panose="020F0502020204030204" pitchFamily="34" charset="0"/>
              </a:rPr>
              <a:t>Data from different locations are not captured at precisely the same time. However, </a:t>
            </a:r>
            <a:r>
              <a:rPr lang="en-US" altLang="zh-CN" sz="2200" i="1" dirty="0" smtClean="0">
                <a:latin typeface="Calibri" panose="020F0502020204030204" pitchFamily="34" charset="0"/>
                <a:ea typeface="宋体" panose="02010600030101010101" pitchFamily="2" charset="-122"/>
                <a:cs typeface="Calibri" panose="020F0502020204030204" pitchFamily="34" charset="0"/>
              </a:rPr>
              <a:t>V</a:t>
            </a:r>
            <a:r>
              <a:rPr lang="en-US" altLang="zh-CN" sz="2200" dirty="0" smtClean="0">
                <a:latin typeface="Calibri" panose="020F0502020204030204" pitchFamily="34" charset="0"/>
                <a:ea typeface="宋体" panose="02010600030101010101" pitchFamily="2" charset="-122"/>
                <a:cs typeface="Calibri" panose="020F0502020204030204" pitchFamily="34" charset="0"/>
              </a:rPr>
              <a:t>, </a:t>
            </a:r>
            <a:r>
              <a:rPr lang="en-US" altLang="zh-CN" sz="2200" i="1" dirty="0" smtClean="0">
                <a:latin typeface="Calibri" panose="020F0502020204030204" pitchFamily="34" charset="0"/>
                <a:ea typeface="宋体" panose="02010600030101010101" pitchFamily="2" charset="-122"/>
                <a:cs typeface="Calibri" panose="020F0502020204030204" pitchFamily="34" charset="0"/>
              </a:rPr>
              <a:t>P</a:t>
            </a:r>
            <a:r>
              <a:rPr lang="en-US" altLang="zh-CN" sz="2200" dirty="0" smtClean="0">
                <a:latin typeface="Calibri" panose="020F0502020204030204" pitchFamily="34" charset="0"/>
                <a:ea typeface="宋体" panose="02010600030101010101" pitchFamily="2" charset="-122"/>
                <a:cs typeface="Calibri" panose="020F0502020204030204" pitchFamily="34" charset="0"/>
              </a:rPr>
              <a:t>, and </a:t>
            </a:r>
            <a:r>
              <a:rPr lang="en-US" altLang="zh-CN" sz="2200" i="1" dirty="0" smtClean="0">
                <a:latin typeface="Calibri" panose="020F0502020204030204" pitchFamily="34" charset="0"/>
                <a:ea typeface="宋体" panose="02010600030101010101" pitchFamily="2" charset="-122"/>
                <a:cs typeface="Calibri" panose="020F0502020204030204" pitchFamily="34" charset="0"/>
              </a:rPr>
              <a:t>Q</a:t>
            </a:r>
            <a:r>
              <a:rPr lang="en-US" altLang="zh-CN" sz="2200" dirty="0" smtClean="0">
                <a:latin typeface="Calibri" panose="020F0502020204030204" pitchFamily="34" charset="0"/>
                <a:ea typeface="宋体" panose="02010600030101010101" pitchFamily="2" charset="-122"/>
                <a:cs typeface="Calibri" panose="020F0502020204030204" pitchFamily="34" charset="0"/>
              </a:rPr>
              <a:t> normally do not change abruptly, unless there is a large disturbance nearby.  These data can be used in the State Estimator to validate the measured data and calculate the non-metered voltages and line power flows.  </a:t>
            </a:r>
            <a:endParaRPr lang="en-US" altLang="zh-CN" sz="20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7173"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5486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295775"/>
            <a:ext cx="4495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845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0200"/>
            <a:ext cx="2667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Nominal Frequency Phasor Computation</a:t>
            </a:r>
          </a:p>
        </p:txBody>
      </p:sp>
      <p:sp>
        <p:nvSpPr>
          <p:cNvPr id="8199"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Rectangle 3"/>
          <p:cNvSpPr txBox="1">
            <a:spLocks noChangeArrowheads="1"/>
          </p:cNvSpPr>
          <p:nvPr/>
        </p:nvSpPr>
        <p:spPr bwMode="auto">
          <a:xfrm>
            <a:off x="6411913" y="1295400"/>
            <a:ext cx="55514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Non-recursive and recursive methods </a:t>
            </a:r>
          </a:p>
          <a:p>
            <a:pPr marL="228600" indent="-228600" eaLnBrk="1" hangingPunct="1">
              <a:lnSpc>
                <a:spcPct val="90000"/>
              </a:lnSpc>
              <a:defRPr/>
            </a:pP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The recursive method is subject to accumulation of quantization error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pic>
        <p:nvPicPr>
          <p:cNvPr id="820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730375"/>
            <a:ext cx="52578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198687"/>
            <a:ext cx="3505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0863" y="1760538"/>
            <a:ext cx="4572000"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36625" y="2916238"/>
            <a:ext cx="37877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body" idx="1"/>
          </p:nvPr>
        </p:nvSpPr>
        <p:spPr>
          <a:xfrm>
            <a:off x="571500" y="1371600"/>
            <a:ext cx="5334000" cy="5105400"/>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Signal</a:t>
            </a:r>
          </a:p>
          <a:p>
            <a:pPr marL="0" indent="0" eaLnBrk="1" hangingPunct="1">
              <a:lnSpc>
                <a:spcPct val="90000"/>
              </a:lnSpc>
              <a:buFontTx/>
              <a:buNone/>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Phasor representation (</a:t>
            </a:r>
            <a:r>
              <a:rPr lang="en-US" altLang="zh-CN" sz="2400" dirty="0" err="1" smtClean="0">
                <a:latin typeface="Calibri" panose="020F0502020204030204" pitchFamily="34" charset="0"/>
                <a:ea typeface="宋体" panose="02010600030101010101" pitchFamily="2" charset="-122"/>
                <a:cs typeface="Calibri" panose="020F0502020204030204" pitchFamily="34" charset="0"/>
              </a:rPr>
              <a:t>freq</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is implied)</a:t>
            </a: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Apply discrete (fast) Fourier </a:t>
            </a:r>
            <a:r>
              <a:rPr lang="en-US" altLang="zh-CN" sz="2400" dirty="0">
                <a:latin typeface="Calibri" panose="020F0502020204030204" pitchFamily="34" charset="0"/>
                <a:ea typeface="宋体" panose="02010600030101010101" pitchFamily="2" charset="-122"/>
                <a:cs typeface="Calibri" panose="020F0502020204030204" pitchFamily="34" charset="0"/>
              </a:rPr>
              <a:t>t</a:t>
            </a:r>
            <a:r>
              <a:rPr lang="en-US" altLang="zh-CN" sz="2400" dirty="0" smtClean="0">
                <a:latin typeface="Calibri" panose="020F0502020204030204" pitchFamily="34" charset="0"/>
                <a:ea typeface="宋体" panose="02010600030101010101" pitchFamily="2" charset="-122"/>
                <a:cs typeface="Calibri" panose="020F0502020204030204" pitchFamily="34" charset="0"/>
              </a:rPr>
              <a:t>ransform  </a:t>
            </a: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Phasor is computed as </a:t>
            </a: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dirty="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Off-Nominal Frequency Phasor Computation</a:t>
            </a:r>
          </a:p>
        </p:txBody>
      </p:sp>
      <p:sp>
        <p:nvSpPr>
          <p:cNvPr id="5123" name="Rectangle 3"/>
          <p:cNvSpPr>
            <a:spLocks noGrp="1" noChangeArrowheads="1"/>
          </p:cNvSpPr>
          <p:nvPr>
            <p:ph type="body" idx="1"/>
          </p:nvPr>
        </p:nvSpPr>
        <p:spPr>
          <a:xfrm>
            <a:off x="609600" y="1295400"/>
            <a:ext cx="5181600" cy="5105400"/>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Even though power systems operate within a narrow frequency band about the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nominal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frequency, system frequency is rarely at precisely the nominal frequency</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Two approaches for off-nominal frequency phasor computation</a:t>
            </a:r>
          </a:p>
          <a:p>
            <a:pPr marL="628650" lvl="1"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Frequency tracking is more computationally intensive as it involves resampling</a:t>
            </a:r>
          </a:p>
          <a:p>
            <a:pPr marL="628650" lvl="1"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Frequency compensation requires computation of correction factors</a:t>
            </a:r>
          </a:p>
          <a:p>
            <a:pPr marL="0" indent="0" eaLnBrk="1" hangingPunct="1">
              <a:lnSpc>
                <a:spcPct val="90000"/>
              </a:lnSpc>
              <a:buFontTx/>
              <a:buNone/>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dirty="0">
              <a:ea typeface="宋体" panose="02010600030101010101" pitchFamily="2" charset="-122"/>
              <a:cs typeface="Calibri" panose="020F0502020204030204" pitchFamily="34" charset="0"/>
            </a:endParaRPr>
          </a:p>
        </p:txBody>
      </p:sp>
      <p:sp>
        <p:nvSpPr>
          <p:cNvPr id="9220"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922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143000"/>
            <a:ext cx="4978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6096000" y="5875338"/>
            <a:ext cx="62166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Frequency tracking     Frequency compensation</a:t>
            </a: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304800" y="1158478"/>
                <a:ext cx="6172200" cy="5394722"/>
              </a:xfrm>
            </p:spPr>
            <p:txBody>
              <a:bodyPr/>
              <a:lstStyle/>
              <a:p>
                <a:pPr marL="234950" indent="-234950"/>
                <a:r>
                  <a:rPr lang="en-US" sz="2400" dirty="0" smtClean="0">
                    <a:latin typeface="Calibri" panose="020F0502020204030204" pitchFamily="34" charset="0"/>
                  </a:rPr>
                  <a:t>Compute DFT (or FFT) of </a:t>
                </a:r>
                <a:r>
                  <a:rPr lang="en-US" sz="2400" dirty="0" smtClean="0">
                    <a:latin typeface="Calibri" panose="020F0502020204030204" pitchFamily="34" charset="0"/>
                  </a:rPr>
                  <a:t>a sinusoidal signal </a:t>
                </a:r>
                <a:r>
                  <a:rPr lang="en-US" sz="2400" dirty="0" smtClean="0">
                    <a:latin typeface="Calibri" panose="020F0502020204030204" pitchFamily="34" charset="0"/>
                  </a:rPr>
                  <a:t>as </a:t>
                </a:r>
                <a:r>
                  <a:rPr lang="en-US" sz="2400" dirty="0" smtClean="0">
                    <a:latin typeface="Calibri" panose="020F0502020204030204" pitchFamily="34" charset="0"/>
                  </a:rPr>
                  <a:t>if the signal is at nominal frequency</a:t>
                </a:r>
              </a:p>
              <a:p>
                <a:pPr marL="234950" indent="-234950"/>
                <a:r>
                  <a:rPr lang="en-US" sz="2400" dirty="0" smtClean="0">
                    <a:latin typeface="Calibri" panose="020F0502020204030204" pitchFamily="34" charset="0"/>
                  </a:rPr>
                  <a:t>The resulting phasor quantity is</a:t>
                </a:r>
                <a:br>
                  <a:rPr lang="en-US" sz="2400" dirty="0" smtClean="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with the correction factors</a:t>
                </a:r>
                <a:br>
                  <a:rPr lang="en-US" sz="2400" dirty="0" smtClean="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Note: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𝑋</m:t>
                        </m:r>
                      </m:e>
                    </m:acc>
                  </m:oMath>
                </a14:m>
                <a:r>
                  <a:rPr lang="en-US" sz="2400" dirty="0" smtClean="0">
                    <a:latin typeface="Calibri" panose="020F0502020204030204" pitchFamily="34" charset="0"/>
                  </a:rPr>
                  <a:t> is the actual phasor and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𝜔</m:t>
                    </m:r>
                  </m:oMath>
                </a14:m>
                <a:r>
                  <a:rPr lang="en-US" sz="2400" dirty="0" smtClean="0">
                    <a:latin typeface="Calibri" panose="020F0502020204030204" pitchFamily="34" charset="0"/>
                  </a:rPr>
                  <a:t> is the frequency deviation from nominal value. The second term in </a:t>
                </a:r>
                <a14:m>
                  <m:oMath xmlns:m="http://schemas.openxmlformats.org/officeDocument/2006/math">
                    <m:sSubSup>
                      <m:sSubSupPr>
                        <m:ctrlPr>
                          <a:rPr lang="en-US" sz="2400" i="1" smtClean="0">
                            <a:latin typeface="Cambria Math" panose="02040503050406030204" pitchFamily="18" charset="0"/>
                          </a:rPr>
                        </m:ctrlPr>
                      </m:sSubSup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𝑋</m:t>
                            </m:r>
                          </m:e>
                        </m:acc>
                      </m:e>
                      <m:sub>
                        <m:r>
                          <a:rPr lang="en-US" sz="2400" b="0" i="1" smtClean="0">
                            <a:latin typeface="Cambria Math" panose="02040503050406030204" pitchFamily="18" charset="0"/>
                          </a:rPr>
                          <m:t>𝑟</m:t>
                        </m:r>
                      </m:sub>
                      <m:sup>
                        <m:r>
                          <a:rPr lang="en-US" sz="2400" b="0" i="1" smtClean="0">
                            <a:latin typeface="Cambria Math" panose="02040503050406030204" pitchFamily="18" charset="0"/>
                          </a:rPr>
                          <m:t>′</m:t>
                        </m:r>
                      </m:sup>
                    </m:sSubSup>
                  </m:oMath>
                </a14:m>
                <a:r>
                  <a:rPr lang="en-US" sz="2400" dirty="0" smtClean="0">
                    <a:latin typeface="Calibri" panose="020F0502020204030204" pitchFamily="34" charset="0"/>
                  </a:rPr>
                  <a:t> is a second-harmonic component </a:t>
                </a:r>
                <a:endParaRPr lang="en-US" sz="2400" dirty="0">
                  <a:latin typeface="Calibri" panose="020F0502020204030204" pitchFamily="34"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04800" y="1158478"/>
                <a:ext cx="6172200" cy="5394722"/>
              </a:xfrm>
              <a:blipFill rotWithShape="0">
                <a:blip r:embed="rId2"/>
                <a:stretch>
                  <a:fillRect l="-1579" t="-1017" r="-888" b="-791"/>
                </a:stretch>
              </a:blipFill>
            </p:spPr>
            <p:txBody>
              <a:bodyPr/>
              <a:lstStyle/>
              <a:p>
                <a:r>
                  <a:rPr lang="en-US">
                    <a:noFill/>
                  </a:rPr>
                  <a:t> </a:t>
                </a:r>
              </a:p>
            </p:txBody>
          </p:sp>
        </mc:Fallback>
      </mc:AlternateContent>
      <p:pic>
        <p:nvPicPr>
          <p:cNvPr id="1024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00400"/>
            <a:ext cx="46656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Frequency Compensation Method</a:t>
            </a:r>
          </a:p>
        </p:txBody>
      </p:sp>
      <p:sp>
        <p:nvSpPr>
          <p:cNvPr id="10245"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1024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24" y="2376488"/>
            <a:ext cx="47736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5023" y="2438400"/>
            <a:ext cx="682012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790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536825"/>
            <a:ext cx="50514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66800"/>
            <a:ext cx="6792913"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body" idx="1"/>
          </p:nvPr>
        </p:nvSpPr>
        <p:spPr>
          <a:xfrm>
            <a:off x="609600" y="1295400"/>
            <a:ext cx="5181600" cy="1444625"/>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Signal</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sampled at 1.44 KHz. </a:t>
            </a:r>
          </a:p>
          <a:p>
            <a:pPr marL="0" indent="0" eaLnBrk="1" hangingPunct="1">
              <a:lnSpc>
                <a:spcPct val="90000"/>
              </a:lnSpc>
              <a:buFontTx/>
              <a:buNone/>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dirty="0">
              <a:ea typeface="宋体" panose="02010600030101010101" pitchFamily="2" charset="-122"/>
              <a:cs typeface="Calibri" panose="020F0502020204030204" pitchFamily="34" charset="0"/>
            </a:endParaRPr>
          </a:p>
        </p:txBody>
      </p:sp>
      <p:sp>
        <p:nvSpPr>
          <p:cNvPr id="11269"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Example: 55 Hz signal (in 60 Hz system)</a:t>
            </a:r>
          </a:p>
        </p:txBody>
      </p:sp>
      <p:sp>
        <p:nvSpPr>
          <p:cNvPr id="11270"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1127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4876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826125"/>
            <a:ext cx="77978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noChangeArrowheads="1"/>
          </p:cNvSpPr>
          <p:nvPr/>
        </p:nvSpPr>
        <p:spPr bwMode="auto">
          <a:xfrm>
            <a:off x="7010400" y="4826000"/>
            <a:ext cx="41148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Second-harmonic component</a:t>
            </a:r>
          </a:p>
          <a:p>
            <a:pPr marL="0" indent="0" algn="ctr"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(b)</a:t>
            </a:r>
          </a:p>
          <a:p>
            <a:pPr marL="0" indent="0" eaLnBrk="1" hangingPunct="1">
              <a:lnSpc>
                <a:spcPct val="90000"/>
              </a:lnSpc>
              <a:buFontTx/>
              <a:buNone/>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sp>
        <p:nvSpPr>
          <p:cNvPr id="12" name="Rectangle 3"/>
          <p:cNvSpPr txBox="1">
            <a:spLocks noChangeArrowheads="1"/>
          </p:cNvSpPr>
          <p:nvPr/>
        </p:nvSpPr>
        <p:spPr bwMode="auto">
          <a:xfrm>
            <a:off x="1065213" y="5610225"/>
            <a:ext cx="41148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t>
            </a:r>
            <a:r>
              <a:rPr lang="en-US" altLang="zh-CN" sz="2400" b="0" kern="0" dirty="0">
                <a:latin typeface="Calibri" panose="020F0502020204030204" pitchFamily="34" charset="0"/>
                <a:ea typeface="宋体" panose="02010600030101010101" pitchFamily="2" charset="-122"/>
                <a:cs typeface="Calibri" panose="020F0502020204030204" pitchFamily="34" charset="0"/>
              </a:rPr>
              <a:t>a</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t>
            </a:r>
          </a:p>
          <a:p>
            <a:pPr marL="0" indent="0" eaLnBrk="1" hangingPunct="1">
              <a:lnSpc>
                <a:spcPct val="90000"/>
              </a:lnSpc>
              <a:buFontTx/>
              <a:buNone/>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09600" y="1295400"/>
            <a:ext cx="5181600" cy="4530725"/>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The objective is to get rid of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the second-harmonic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component</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A simple way is to use a 3-point filter, which can be implemented as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where the magnitude is averaged as</a:t>
            </a:r>
          </a:p>
          <a:p>
            <a:pPr marL="0" indent="0" eaLnBrk="1" hangingPunct="1">
              <a:lnSpc>
                <a:spcPct val="90000"/>
              </a:lnSpc>
              <a:buFontTx/>
              <a:buNone/>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Then the phasor is approximated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by</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dirty="0">
              <a:ea typeface="宋体" panose="02010600030101010101" pitchFamily="2" charset="-122"/>
              <a:cs typeface="Calibri" panose="020F0502020204030204" pitchFamily="34" charset="0"/>
            </a:endParaRPr>
          </a:p>
        </p:txBody>
      </p:sp>
      <p:sp>
        <p:nvSpPr>
          <p:cNvPr id="12291" name="Rectangle 2"/>
          <p:cNvSpPr>
            <a:spLocks noGrp="1" noChangeArrowheads="1"/>
          </p:cNvSpPr>
          <p:nvPr>
            <p:ph type="title"/>
          </p:nvPr>
        </p:nvSpPr>
        <p:spPr>
          <a:xfrm>
            <a:off x="1371600" y="457200"/>
            <a:ext cx="9372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Post Processing of Off-Nominal Frequency Phasors</a:t>
            </a:r>
          </a:p>
        </p:txBody>
      </p:sp>
      <p:sp>
        <p:nvSpPr>
          <p:cNvPr id="12292"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1229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05113"/>
            <a:ext cx="32004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98900"/>
            <a:ext cx="5159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062538"/>
            <a:ext cx="2438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txBox="1">
            <a:spLocks noChangeArrowheads="1"/>
          </p:cNvSpPr>
          <p:nvPr/>
        </p:nvSpPr>
        <p:spPr bwMode="auto">
          <a:xfrm>
            <a:off x="6248400" y="1295400"/>
            <a:ext cx="5181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Note that the points selected in the 3-point filter are spaced 120 degrees apart to achieve cancellation of the second-harmonic component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39782</TotalTime>
  <Words>1704</Words>
  <Application>Microsoft Office PowerPoint</Application>
  <PresentationFormat>Widescreen</PresentationFormat>
  <Paragraphs>584</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宋体</vt:lpstr>
      <vt:lpstr>Arial</vt:lpstr>
      <vt:lpstr>Calibri</vt:lpstr>
      <vt:lpstr>Cambria Math</vt:lpstr>
      <vt:lpstr>Times New Roman</vt:lpstr>
      <vt:lpstr>2_Blank Presentation</vt:lpstr>
      <vt:lpstr>PowerPoint Presentation</vt:lpstr>
      <vt:lpstr>Outline</vt:lpstr>
      <vt:lpstr>Introduction</vt:lpstr>
      <vt:lpstr>SCADA vs PMU Measurements</vt:lpstr>
      <vt:lpstr>Nominal Frequency Phasor Computation</vt:lpstr>
      <vt:lpstr>Off-Nominal Frequency Phasor Computation</vt:lpstr>
      <vt:lpstr>Frequency Compensation Method</vt:lpstr>
      <vt:lpstr>Example: 55 Hz signal (in 60 Hz system)</vt:lpstr>
      <vt:lpstr>Post Processing of Off-Nominal Frequency Phasors</vt:lpstr>
      <vt:lpstr>Zero-(0), Positive-(1), and Negative(2)-sequence Phasors</vt:lpstr>
      <vt:lpstr>Frequency Estimation</vt:lpstr>
      <vt:lpstr>Summary of Phasor Computation</vt:lpstr>
      <vt:lpstr>Anatomy of a PMU</vt:lpstr>
      <vt:lpstr>Virginia Tech PMUs</vt:lpstr>
      <vt:lpstr>Phasor Measurement Equipment</vt:lpstr>
      <vt:lpstr>Typical PMU Rack Installation</vt:lpstr>
      <vt:lpstr>Time Synchronization</vt:lpstr>
      <vt:lpstr>Phasor Data Accuracy</vt:lpstr>
      <vt:lpstr>MATLAB PMU Simulator</vt:lpstr>
      <vt:lpstr>North America PMU Installations</vt:lpstr>
      <vt:lpstr>Phasor Data Communication</vt:lpstr>
      <vt:lpstr>Power System Frequency Response</vt:lpstr>
      <vt:lpstr>Power System Disturbance Propagation</vt:lpstr>
      <vt:lpstr>Power System Disturbance Propagation</vt:lpstr>
      <vt:lpstr>Power System Disturbance Propagation</vt:lpstr>
      <vt:lpstr>Power System Disturbance Signatures</vt:lpstr>
      <vt:lpstr>Power System Disturbance Signatures</vt:lpstr>
      <vt:lpstr>Phasor State Estimation</vt:lpstr>
      <vt:lpstr>Mechanics of Linear State Estimation</vt:lpstr>
      <vt:lpstr>Mechanics of Linear State Estimation</vt:lpstr>
      <vt:lpstr>Modal Analyses of Oscillations</vt:lpstr>
      <vt:lpstr>Modal Analyses of Oscillations</vt:lpstr>
      <vt:lpstr>Modal Analysis Example</vt:lpstr>
      <vt:lpstr>Energy Function Analysis - Review</vt:lpstr>
      <vt:lpstr>Recorded PMU Data</vt:lpstr>
      <vt:lpstr>Energy Function Plots</vt:lpstr>
      <vt:lpstr>Control Design using PMU Data</vt:lpstr>
      <vt:lpstr>Example: Control Design using PMU Data</vt:lpstr>
      <vt:lpstr>Example: Control Design using PMU Data</vt:lpstr>
    </vt:vector>
  </TitlesOfParts>
  <Company>Actrade Capital,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Damian Bazadona</dc:creator>
  <cp:lastModifiedBy>Joe Chow</cp:lastModifiedBy>
  <cp:revision>1584</cp:revision>
  <dcterms:created xsi:type="dcterms:W3CDTF">1999-06-30T21:41:18Z</dcterms:created>
  <dcterms:modified xsi:type="dcterms:W3CDTF">2017-06-12T01:04:49Z</dcterms:modified>
</cp:coreProperties>
</file>